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77" r:id="rId3"/>
    <p:sldId id="257" r:id="rId4"/>
    <p:sldId id="259" r:id="rId5"/>
    <p:sldId id="282" r:id="rId6"/>
    <p:sldId id="260" r:id="rId7"/>
    <p:sldId id="280" r:id="rId8"/>
    <p:sldId id="261" r:id="rId9"/>
    <p:sldId id="262" r:id="rId10"/>
    <p:sldId id="284" r:id="rId11"/>
    <p:sldId id="263" r:id="rId12"/>
    <p:sldId id="285" r:id="rId13"/>
    <p:sldId id="264" r:id="rId14"/>
    <p:sldId id="265" r:id="rId15"/>
    <p:sldId id="287" r:id="rId16"/>
    <p:sldId id="288" r:id="rId17"/>
    <p:sldId id="266" r:id="rId18"/>
    <p:sldId id="289" r:id="rId19"/>
    <p:sldId id="267" r:id="rId20"/>
    <p:sldId id="268" r:id="rId21"/>
    <p:sldId id="290" r:id="rId22"/>
    <p:sldId id="291" r:id="rId23"/>
    <p:sldId id="269" r:id="rId24"/>
    <p:sldId id="293" r:id="rId25"/>
    <p:sldId id="292" r:id="rId26"/>
    <p:sldId id="294" r:id="rId27"/>
    <p:sldId id="270" r:id="rId28"/>
    <p:sldId id="295" r:id="rId29"/>
    <p:sldId id="271" r:id="rId30"/>
    <p:sldId id="296" r:id="rId31"/>
    <p:sldId id="272" r:id="rId32"/>
    <p:sldId id="298" r:id="rId33"/>
    <p:sldId id="297" r:id="rId34"/>
    <p:sldId id="299" r:id="rId35"/>
    <p:sldId id="273" r:id="rId36"/>
    <p:sldId id="286" r:id="rId37"/>
    <p:sldId id="274" r:id="rId38"/>
    <p:sldId id="275" r:id="rId39"/>
    <p:sldId id="276" r:id="rId40"/>
    <p:sldId id="258" r:id="rId41"/>
    <p:sldId id="278"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CC41B0-23A7-4148-A950-5FD0672B2710}" type="datetimeFigureOut">
              <a:rPr lang="es-CO" smtClean="0"/>
              <a:t>17/05/2013</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6A65F9-3073-47C5-AB5B-EB485DF0A261}" type="slidenum">
              <a:rPr lang="es-CO" smtClean="0"/>
              <a:t>‹Nº›</a:t>
            </a:fld>
            <a:endParaRPr lang="es-CO" dirty="0"/>
          </a:p>
        </p:txBody>
      </p:sp>
    </p:spTree>
    <p:extLst>
      <p:ext uri="{BB962C8B-B14F-4D97-AF65-F5344CB8AC3E}">
        <p14:creationId xmlns:p14="http://schemas.microsoft.com/office/powerpoint/2010/main" val="2400873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1C6A65F9-3073-47C5-AB5B-EB485DF0A261}" type="slidenum">
              <a:rPr lang="es-CO" smtClean="0"/>
              <a:t>5</a:t>
            </a:fld>
            <a:endParaRPr lang="es-CO" dirty="0"/>
          </a:p>
        </p:txBody>
      </p:sp>
    </p:spTree>
    <p:extLst>
      <p:ext uri="{BB962C8B-B14F-4D97-AF65-F5344CB8AC3E}">
        <p14:creationId xmlns:p14="http://schemas.microsoft.com/office/powerpoint/2010/main" val="28776726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17/05/2013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17/05/2013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51520" y="620688"/>
            <a:ext cx="8496944" cy="1470025"/>
          </a:xfrm>
          <a:blipFill>
            <a:blip r:embed="rId2"/>
            <a:tile tx="0" ty="0" sx="100000" sy="100000" flip="none" algn="tl"/>
          </a:blipFill>
        </p:spPr>
        <p:txBody>
          <a:bodyPr>
            <a:normAutofit/>
          </a:bodyPr>
          <a:lstStyle/>
          <a:p>
            <a:r>
              <a:rPr lang="es-CO" sz="6600" dirty="0" smtClean="0">
                <a:latin typeface="Algerian" pitchFamily="82" charset="0"/>
              </a:rPr>
              <a:t>LOS DOS CAMINOS</a:t>
            </a:r>
            <a:endParaRPr lang="es-CO" sz="6600" dirty="0">
              <a:latin typeface="Algerian" pitchFamily="82" charset="0"/>
            </a:endParaRPr>
          </a:p>
        </p:txBody>
      </p:sp>
      <p:sp>
        <p:nvSpPr>
          <p:cNvPr id="3" name="2 Subtítulo"/>
          <p:cNvSpPr>
            <a:spLocks noGrp="1"/>
          </p:cNvSpPr>
          <p:nvPr>
            <p:ph type="subTitle" idx="1"/>
          </p:nvPr>
        </p:nvSpPr>
        <p:spPr>
          <a:xfrm>
            <a:off x="323528" y="2666560"/>
            <a:ext cx="3528392" cy="3498743"/>
          </a:xfrm>
        </p:spPr>
        <p:txBody>
          <a:bodyPr>
            <a:noAutofit/>
          </a:bodyPr>
          <a:lstStyle/>
          <a:p>
            <a:r>
              <a:rPr lang="es-MX" sz="4000" b="1" dirty="0" smtClean="0">
                <a:solidFill>
                  <a:srgbClr val="FF0000"/>
                </a:solidFill>
              </a:rPr>
              <a:t>Texto base: Mateo </a:t>
            </a:r>
            <a:r>
              <a:rPr lang="es-MX" sz="4000" b="1" dirty="0">
                <a:solidFill>
                  <a:srgbClr val="FF0000"/>
                </a:solidFill>
              </a:rPr>
              <a:t>7:13, </a:t>
            </a:r>
            <a:r>
              <a:rPr lang="es-MX" sz="4000" b="1" dirty="0" smtClean="0">
                <a:solidFill>
                  <a:srgbClr val="FF0000"/>
                </a:solidFill>
              </a:rPr>
              <a:t>14. </a:t>
            </a:r>
          </a:p>
          <a:p>
            <a:r>
              <a:rPr lang="es-MX" sz="4000" b="1" dirty="0" smtClean="0">
                <a:solidFill>
                  <a:srgbClr val="FF0000"/>
                </a:solidFill>
              </a:rPr>
              <a:t>Dos </a:t>
            </a:r>
            <a:r>
              <a:rPr lang="es-MX" sz="4000" b="1" dirty="0">
                <a:solidFill>
                  <a:srgbClr val="FF0000"/>
                </a:solidFill>
              </a:rPr>
              <a:t>puertas, dos caminos, dos </a:t>
            </a:r>
            <a:r>
              <a:rPr lang="es-MX" sz="4000" b="1" dirty="0" smtClean="0">
                <a:solidFill>
                  <a:srgbClr val="FF0000"/>
                </a:solidFill>
              </a:rPr>
              <a:t>destinos</a:t>
            </a:r>
            <a:r>
              <a:rPr lang="es-MX" sz="4000" dirty="0">
                <a:solidFill>
                  <a:srgbClr val="FF0000"/>
                </a:solidFill>
              </a:rPr>
              <a:t>.</a:t>
            </a:r>
            <a:r>
              <a:rPr lang="es-MX" dirty="0">
                <a:solidFill>
                  <a:srgbClr val="FF0000"/>
                </a:solidFill>
              </a:rPr>
              <a:t/>
            </a:r>
            <a:br>
              <a:rPr lang="es-MX" dirty="0">
                <a:solidFill>
                  <a:srgbClr val="FF0000"/>
                </a:solidFill>
              </a:rPr>
            </a:br>
            <a:endParaRPr lang="es-CO" dirty="0">
              <a:solidFill>
                <a:srgbClr val="FF0000"/>
              </a:solidFill>
            </a:endParaRPr>
          </a:p>
        </p:txBody>
      </p:sp>
      <p:pic>
        <p:nvPicPr>
          <p:cNvPr id="4" name="Picture 2" descr="http://www.buscad.com/busco-a-dios/dos-camino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2636912"/>
            <a:ext cx="4248472"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976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arn(inVertical)">
                                      <p:cBhvr>
                                        <p:cTn id="15" dur="500"/>
                                        <p:tgtEl>
                                          <p:spTgt spid="3">
                                            <p:txEl>
                                              <p:pRg st="0" end="0"/>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arn(inVertical)">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7"/>
            <a:ext cx="4546848" cy="3096344"/>
          </a:xfrm>
        </p:spPr>
        <p:txBody>
          <a:bodyPr>
            <a:normAutofit/>
          </a:bodyPr>
          <a:lstStyle/>
          <a:p>
            <a:pPr marL="0" indent="0">
              <a:buNone/>
            </a:pPr>
            <a:r>
              <a:rPr lang="es-CO" dirty="0" smtClean="0"/>
              <a:t>Entrad </a:t>
            </a:r>
            <a:r>
              <a:rPr lang="es-CO" dirty="0"/>
              <a:t>por la puerta estrecha; porque ancha es la puerta, y espacioso el camino que lleva a perdición; y los que van por él, son muchos. </a:t>
            </a:r>
            <a:endParaRPr lang="es-CO" dirty="0" smtClean="0"/>
          </a:p>
        </p:txBody>
      </p:sp>
      <p:sp>
        <p:nvSpPr>
          <p:cNvPr id="4" name="3 Rectángulo"/>
          <p:cNvSpPr/>
          <p:nvPr/>
        </p:nvSpPr>
        <p:spPr>
          <a:xfrm>
            <a:off x="514502" y="4149080"/>
            <a:ext cx="8449986" cy="2308324"/>
          </a:xfrm>
          <a:prstGeom prst="rect">
            <a:avLst/>
          </a:prstGeom>
        </p:spPr>
        <p:txBody>
          <a:bodyPr wrap="square">
            <a:spAutoFit/>
          </a:bodyPr>
          <a:lstStyle/>
          <a:p>
            <a:pPr algn="ctr"/>
            <a:r>
              <a:rPr lang="es-CO" sz="3600" i="1" dirty="0" smtClean="0">
                <a:solidFill>
                  <a:srgbClr val="FF0000"/>
                </a:solidFill>
              </a:rPr>
              <a:t>Porque </a:t>
            </a:r>
            <a:r>
              <a:rPr lang="es-CO" sz="3600" i="1" dirty="0">
                <a:solidFill>
                  <a:srgbClr val="FF0000"/>
                </a:solidFill>
              </a:rPr>
              <a:t>la puerta es estrecha, y angosto el camino que lleva a la vida; y pocos son los que lo hallan. </a:t>
            </a:r>
            <a:endParaRPr lang="es-CO" sz="3600" i="1" dirty="0" smtClean="0">
              <a:solidFill>
                <a:srgbClr val="FF0000"/>
              </a:solidFill>
            </a:endParaRPr>
          </a:p>
          <a:p>
            <a:r>
              <a:rPr lang="es-CO" sz="3600" i="1" dirty="0" smtClean="0"/>
              <a:t>Dice </a:t>
            </a:r>
            <a:r>
              <a:rPr lang="es-CO" sz="3600" i="1" dirty="0"/>
              <a:t>nuestro texto base de Mat.7:13,14. </a:t>
            </a:r>
          </a:p>
        </p:txBody>
      </p:sp>
      <p:pic>
        <p:nvPicPr>
          <p:cNvPr id="6" name="Picture 4" descr="http://t1.gstatic.com/images?q=tbn:ANd9GcRShC27P2_j2f7H0IGDhRayo4_aAdL-DuWXk1Ge7VUhxLA0VTF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32657"/>
            <a:ext cx="3672408"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223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lregresa.net/wp-content/uploads/2011/11/los-dos-cami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568952" cy="511256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5373216"/>
            <a:ext cx="9144000" cy="1569660"/>
          </a:xfrm>
          <a:prstGeom prst="rect">
            <a:avLst/>
          </a:prstGeom>
        </p:spPr>
        <p:txBody>
          <a:bodyPr wrap="square">
            <a:spAutoFit/>
          </a:bodyPr>
          <a:lstStyle/>
          <a:p>
            <a:pPr algn="ctr"/>
            <a:r>
              <a:rPr lang="es-CO" sz="2400" b="1" dirty="0">
                <a:solidFill>
                  <a:srgbClr val="FF0000"/>
                </a:solidFill>
              </a:rPr>
              <a:t>El camino angosto requiere: </a:t>
            </a:r>
            <a:r>
              <a:rPr lang="es-CO" sz="2400" b="1" dirty="0" smtClean="0">
                <a:solidFill>
                  <a:srgbClr val="FF0000"/>
                </a:solidFill>
              </a:rPr>
              <a:t>Sacrificio</a:t>
            </a:r>
            <a:r>
              <a:rPr lang="es-CO" sz="2400" b="1" dirty="0">
                <a:solidFill>
                  <a:srgbClr val="FF0000"/>
                </a:solidFill>
              </a:rPr>
              <a:t>, esfuerzo, decisión y </a:t>
            </a:r>
            <a:r>
              <a:rPr lang="es-CO" sz="2400" b="1" dirty="0" smtClean="0">
                <a:solidFill>
                  <a:srgbClr val="FF0000"/>
                </a:solidFill>
              </a:rPr>
              <a:t>perseverancia. </a:t>
            </a:r>
            <a:r>
              <a:rPr lang="es-CO" sz="2400" b="1" dirty="0">
                <a:solidFill>
                  <a:srgbClr val="FF0000"/>
                </a:solidFill>
              </a:rPr>
              <a:t>Mientras el camino ancho no requiere que hagas nada, solamente dejarte </a:t>
            </a:r>
            <a:r>
              <a:rPr lang="es-CO" sz="2400" b="1" dirty="0" smtClean="0">
                <a:solidFill>
                  <a:srgbClr val="FF0000"/>
                </a:solidFill>
              </a:rPr>
              <a:t>llevar </a:t>
            </a:r>
            <a:r>
              <a:rPr lang="es-CO" sz="2400" b="1" dirty="0">
                <a:solidFill>
                  <a:srgbClr val="FF0000"/>
                </a:solidFill>
              </a:rPr>
              <a:t>por la </a:t>
            </a:r>
            <a:r>
              <a:rPr lang="es-CO" sz="2400" b="1" dirty="0" smtClean="0">
                <a:solidFill>
                  <a:srgbClr val="FF0000"/>
                </a:solidFill>
              </a:rPr>
              <a:t>corriente del mundo, </a:t>
            </a:r>
            <a:r>
              <a:rPr lang="es-CO" sz="2400" b="1" dirty="0">
                <a:solidFill>
                  <a:srgbClr val="FF0000"/>
                </a:solidFill>
              </a:rPr>
              <a:t>por los deseos de tu carne</a:t>
            </a:r>
            <a:r>
              <a:rPr lang="es-CO" sz="2400" b="1" dirty="0" smtClean="0">
                <a:solidFill>
                  <a:srgbClr val="FF0000"/>
                </a:solidFill>
              </a:rPr>
              <a:t>. Pero los resultados son desastrosos. Veamos la diferencia.</a:t>
            </a:r>
            <a:endParaRPr lang="es-CO" sz="2400" b="1" dirty="0">
              <a:solidFill>
                <a:srgbClr val="FF0000"/>
              </a:solidFill>
            </a:endParaRPr>
          </a:p>
        </p:txBody>
      </p:sp>
    </p:spTree>
    <p:extLst>
      <p:ext uri="{BB962C8B-B14F-4D97-AF65-F5344CB8AC3E}">
        <p14:creationId xmlns:p14="http://schemas.microsoft.com/office/powerpoint/2010/main" val="280644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a:bodyPr>
          <a:lstStyle/>
          <a:p>
            <a:pPr marL="0" indent="0" algn="ctr">
              <a:buNone/>
            </a:pPr>
            <a:endParaRPr lang="es-CO" dirty="0" smtClean="0"/>
          </a:p>
          <a:p>
            <a:pPr marL="0" indent="0" algn="ctr">
              <a:buNone/>
            </a:pPr>
            <a:r>
              <a:rPr lang="es-CO" dirty="0" smtClean="0"/>
              <a:t>Un </a:t>
            </a:r>
            <a:r>
              <a:rPr lang="es-CO" dirty="0"/>
              <a:t>texto semejante </a:t>
            </a:r>
            <a:r>
              <a:rPr lang="es-CO" dirty="0" smtClean="0"/>
              <a:t>al de Mateo 7:13,14, es el de </a:t>
            </a:r>
            <a:r>
              <a:rPr lang="es-CO" dirty="0" smtClean="0">
                <a:solidFill>
                  <a:srgbClr val="FF0000"/>
                </a:solidFill>
              </a:rPr>
              <a:t>Luc</a:t>
            </a:r>
            <a:r>
              <a:rPr lang="es-CO" dirty="0">
                <a:solidFill>
                  <a:srgbClr val="FF0000"/>
                </a:solidFill>
              </a:rPr>
              <a:t>. 13:23, 24</a:t>
            </a:r>
            <a:r>
              <a:rPr lang="es-CO" dirty="0"/>
              <a:t>, "</a:t>
            </a:r>
            <a:r>
              <a:rPr lang="es-CO" i="1" dirty="0">
                <a:latin typeface="Agency FB" pitchFamily="34" charset="0"/>
              </a:rPr>
              <a:t>Y alguien le dijo: Señor, ¿son pocos los que se salvan? Y él les dijo: </a:t>
            </a:r>
            <a:r>
              <a:rPr lang="es-CO" i="1" u="sng" dirty="0">
                <a:latin typeface="Agency FB" pitchFamily="34" charset="0"/>
              </a:rPr>
              <a:t>Esforzaos a entrar por la puerta angosta;</a:t>
            </a:r>
            <a:r>
              <a:rPr lang="es-CO" i="1" dirty="0">
                <a:latin typeface="Agency FB" pitchFamily="34" charset="0"/>
              </a:rPr>
              <a:t> porque os digo que muchos procurarán entrar, y no podrán</a:t>
            </a:r>
            <a:r>
              <a:rPr lang="es-CO" dirty="0" smtClean="0"/>
              <a:t>".</a:t>
            </a:r>
          </a:p>
          <a:p>
            <a:pPr marL="0" indent="0" algn="ctr">
              <a:buNone/>
            </a:pPr>
            <a:endParaRPr lang="es-CO" dirty="0"/>
          </a:p>
          <a:p>
            <a:pPr marL="0" indent="0" algn="ctr">
              <a:buNone/>
            </a:pPr>
            <a:r>
              <a:rPr lang="es-CO" dirty="0" smtClean="0"/>
              <a:t>Note que la preocupación de muchos es saber: </a:t>
            </a:r>
            <a:r>
              <a:rPr lang="es-CO" b="1" dirty="0" smtClean="0">
                <a:solidFill>
                  <a:srgbClr val="FF0000"/>
                </a:solidFill>
              </a:rPr>
              <a:t>(1)</a:t>
            </a:r>
            <a:r>
              <a:rPr lang="es-CO" dirty="0" smtClean="0"/>
              <a:t>, «</a:t>
            </a:r>
            <a:r>
              <a:rPr lang="es-CO" i="1" u="sng" dirty="0" smtClean="0"/>
              <a:t>cuantos son los salvos</a:t>
            </a:r>
            <a:r>
              <a:rPr lang="es-CO" dirty="0" smtClean="0"/>
              <a:t>», y </a:t>
            </a:r>
            <a:r>
              <a:rPr lang="es-CO" b="1" dirty="0" smtClean="0">
                <a:solidFill>
                  <a:srgbClr val="FF0000"/>
                </a:solidFill>
              </a:rPr>
              <a:t>(2)</a:t>
            </a:r>
            <a:r>
              <a:rPr lang="es-CO" dirty="0" smtClean="0"/>
              <a:t>, «</a:t>
            </a:r>
            <a:r>
              <a:rPr lang="es-CO" i="1" u="sng" dirty="0" smtClean="0"/>
              <a:t>quienes son los salvos</a:t>
            </a:r>
            <a:r>
              <a:rPr lang="es-CO" dirty="0" smtClean="0"/>
              <a:t>». Pero en lugar de eso dice Jesús: Debemos «</a:t>
            </a:r>
            <a:r>
              <a:rPr lang="es-CO" i="1" u="sng" dirty="0" smtClean="0"/>
              <a:t>ESFORZARNOS</a:t>
            </a:r>
            <a:r>
              <a:rPr lang="es-CO" dirty="0" smtClean="0"/>
              <a:t>», por entrar.</a:t>
            </a:r>
          </a:p>
          <a:p>
            <a:pPr marL="0" indent="0">
              <a:buNone/>
            </a:pPr>
            <a:endParaRPr lang="es-CO" dirty="0"/>
          </a:p>
        </p:txBody>
      </p:sp>
    </p:spTree>
    <p:extLst>
      <p:ext uri="{BB962C8B-B14F-4D97-AF65-F5344CB8AC3E}">
        <p14:creationId xmlns:p14="http://schemas.microsoft.com/office/powerpoint/2010/main" val="2944477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4752528" cy="5976664"/>
          </a:xfrm>
        </p:spPr>
        <p:txBody>
          <a:bodyPr>
            <a:normAutofit fontScale="85000" lnSpcReduction="10000"/>
          </a:bodyPr>
          <a:lstStyle/>
          <a:p>
            <a:pPr marL="0" indent="0" algn="ctr">
              <a:buNone/>
            </a:pPr>
            <a:r>
              <a:rPr lang="es-CO" dirty="0"/>
              <a:t>Todos tenemos que escoger entre las dos puertas, entre los dos caminos, y entre los dos destinos. Todos están en la encrucijada y tienen que escoger su camino. </a:t>
            </a:r>
            <a:endParaRPr lang="es-CO" dirty="0" smtClean="0"/>
          </a:p>
          <a:p>
            <a:pPr marL="0" indent="0" algn="ctr">
              <a:buNone/>
            </a:pPr>
            <a:r>
              <a:rPr lang="es-CO" dirty="0" smtClean="0"/>
              <a:t>Donde por primer vez encontramos registrado esto en la Biblia es en </a:t>
            </a:r>
            <a:r>
              <a:rPr lang="es-CO" dirty="0" smtClean="0">
                <a:solidFill>
                  <a:srgbClr val="FF0000"/>
                </a:solidFill>
              </a:rPr>
              <a:t>Deut</a:t>
            </a:r>
            <a:r>
              <a:rPr lang="es-CO" dirty="0">
                <a:solidFill>
                  <a:srgbClr val="FF0000"/>
                </a:solidFill>
              </a:rPr>
              <a:t>. 30:15, </a:t>
            </a:r>
            <a:r>
              <a:rPr lang="es-CO" dirty="0" smtClean="0">
                <a:solidFill>
                  <a:srgbClr val="FF0000"/>
                </a:solidFill>
              </a:rPr>
              <a:t>19. </a:t>
            </a:r>
          </a:p>
          <a:p>
            <a:pPr marL="0" indent="0" algn="ctr">
              <a:buNone/>
            </a:pPr>
            <a:r>
              <a:rPr lang="es-CO" dirty="0" smtClean="0"/>
              <a:t>Dice allí: «</a:t>
            </a:r>
            <a:r>
              <a:rPr lang="es-CO" b="1" dirty="0" smtClean="0">
                <a:latin typeface="Agency FB" pitchFamily="34" charset="0"/>
              </a:rPr>
              <a:t>Mira</a:t>
            </a:r>
            <a:r>
              <a:rPr lang="es-CO" b="1" dirty="0">
                <a:latin typeface="Agency FB" pitchFamily="34" charset="0"/>
              </a:rPr>
              <a:t>, yo he puesto delante de ti hoy la vida y el bien, la muerte y el mal ... he puesto delante la vida y la muerte, la bendición y la maldición; escoge, pues, la vida, para que vivas tú y tu </a:t>
            </a:r>
            <a:r>
              <a:rPr lang="es-CO" b="1" dirty="0" smtClean="0">
                <a:latin typeface="Agency FB" pitchFamily="34" charset="0"/>
              </a:rPr>
              <a:t>descendencia»</a:t>
            </a:r>
            <a:endParaRPr lang="es-CO" b="1" dirty="0">
              <a:latin typeface="Agency FB" pitchFamily="34" charset="0"/>
            </a:endParaRPr>
          </a:p>
          <a:p>
            <a:endParaRPr lang="es-CO" dirty="0"/>
          </a:p>
        </p:txBody>
      </p:sp>
      <p:pic>
        <p:nvPicPr>
          <p:cNvPr id="4" name="Picture 2" descr="http://us.123rf.com/400wm/400/400/lightwise/lightwise1109/lightwise110900218/10609225-carrera-de-la-decision-de-un-hombre-de-negocios-en-una-encrucijada-de-pie-en-un-horizonte-de-hierb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60649"/>
            <a:ext cx="3810000" cy="31683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52831" y="3446969"/>
            <a:ext cx="4067944" cy="3693319"/>
          </a:xfrm>
          <a:prstGeom prst="rect">
            <a:avLst/>
          </a:prstGeom>
        </p:spPr>
        <p:txBody>
          <a:bodyPr wrap="square">
            <a:spAutoFit/>
          </a:bodyPr>
          <a:lstStyle/>
          <a:p>
            <a:pPr algn="ctr"/>
            <a:r>
              <a:rPr lang="es-CO" sz="2400" dirty="0" smtClean="0">
                <a:solidFill>
                  <a:srgbClr val="FF0000"/>
                </a:solidFill>
              </a:rPr>
              <a:t>Ya </a:t>
            </a:r>
            <a:r>
              <a:rPr lang="es-CO" sz="2400" dirty="0">
                <a:solidFill>
                  <a:srgbClr val="FF0000"/>
                </a:solidFill>
              </a:rPr>
              <a:t>que el pecado nos asecha constantemente, esta es una decisión diaria que tenemos que tomar, ¿Qué camino escojo, el de la izquierda , o el de la derecha, obedezco a Dios, o hago mi voluntad</a:t>
            </a:r>
            <a:r>
              <a:rPr lang="es-CO" sz="2400" dirty="0" smtClean="0">
                <a:solidFill>
                  <a:srgbClr val="FF0000"/>
                </a:solidFill>
              </a:rPr>
              <a:t>? Ahora, nadie la puede escoger por ti.</a:t>
            </a:r>
            <a:endParaRPr lang="es-CO" sz="2400" dirty="0">
              <a:solidFill>
                <a:srgbClr val="FF0000"/>
              </a:solidFill>
            </a:endParaRPr>
          </a:p>
          <a:p>
            <a:endParaRPr lang="es-CO" dirty="0"/>
          </a:p>
        </p:txBody>
      </p:sp>
    </p:spTree>
    <p:extLst>
      <p:ext uri="{BB962C8B-B14F-4D97-AF65-F5344CB8AC3E}">
        <p14:creationId xmlns:p14="http://schemas.microsoft.com/office/powerpoint/2010/main" val="292942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lnSpcReduction="10000"/>
          </a:bodyPr>
          <a:lstStyle/>
          <a:p>
            <a:pPr marL="0" indent="0" algn="ctr">
              <a:buNone/>
            </a:pPr>
            <a:r>
              <a:rPr lang="es-CO" sz="3900" b="1" i="1" dirty="0" smtClean="0">
                <a:solidFill>
                  <a:srgbClr val="FF0000"/>
                </a:solidFill>
              </a:rPr>
              <a:t>¿A </a:t>
            </a:r>
            <a:r>
              <a:rPr lang="es-CO" sz="3900" b="1" i="1" dirty="0">
                <a:solidFill>
                  <a:srgbClr val="FF0000"/>
                </a:solidFill>
              </a:rPr>
              <a:t>qué se refiere Jesús? </a:t>
            </a:r>
            <a:endParaRPr lang="es-CO" sz="3900" b="1" i="1" dirty="0" smtClean="0">
              <a:solidFill>
                <a:srgbClr val="FF0000"/>
              </a:solidFill>
            </a:endParaRPr>
          </a:p>
          <a:p>
            <a:pPr marL="0" indent="0" algn="ctr">
              <a:buNone/>
            </a:pPr>
            <a:r>
              <a:rPr lang="es-CO" dirty="0" smtClean="0"/>
              <a:t>Su enseñanza se </a:t>
            </a:r>
            <a:r>
              <a:rPr lang="es-CO" dirty="0"/>
              <a:t>compara con una puerta estrecha y un camino angosto. </a:t>
            </a:r>
            <a:r>
              <a:rPr lang="es-CO" dirty="0" smtClean="0">
                <a:solidFill>
                  <a:srgbClr val="FF0000"/>
                </a:solidFill>
              </a:rPr>
              <a:t>(Isaías 35:8</a:t>
            </a:r>
            <a:r>
              <a:rPr lang="es-CO" dirty="0">
                <a:solidFill>
                  <a:srgbClr val="FF0000"/>
                </a:solidFill>
              </a:rPr>
              <a:t>)</a:t>
            </a:r>
            <a:r>
              <a:rPr lang="es-CO" dirty="0"/>
              <a:t> profetizó diciendo, </a:t>
            </a:r>
            <a:r>
              <a:rPr lang="es-CO" b="1" dirty="0">
                <a:latin typeface="Agency FB" pitchFamily="34" charset="0"/>
              </a:rPr>
              <a:t>"Y habrá allí calzada y camino, y será llamado Camino de Santidad</a:t>
            </a:r>
            <a:r>
              <a:rPr lang="es-CO" b="1" dirty="0" smtClean="0">
                <a:latin typeface="Agency FB" pitchFamily="34" charset="0"/>
              </a:rPr>
              <a:t>"</a:t>
            </a:r>
            <a:r>
              <a:rPr lang="es-CO" dirty="0" smtClean="0"/>
              <a:t>.</a:t>
            </a:r>
          </a:p>
          <a:p>
            <a:pPr marL="0" indent="0" algn="ctr">
              <a:buNone/>
            </a:pPr>
            <a:r>
              <a:rPr lang="es-CO" dirty="0" smtClean="0"/>
              <a:t> </a:t>
            </a:r>
            <a:r>
              <a:rPr lang="es-CO" dirty="0"/>
              <a:t>Lucas se refiere a este camino en </a:t>
            </a:r>
            <a:r>
              <a:rPr lang="es-CO" dirty="0">
                <a:solidFill>
                  <a:srgbClr val="FF0000"/>
                </a:solidFill>
              </a:rPr>
              <a:t>Hechos </a:t>
            </a:r>
            <a:r>
              <a:rPr lang="es-CO" dirty="0" smtClean="0">
                <a:solidFill>
                  <a:srgbClr val="FF0000"/>
                </a:solidFill>
              </a:rPr>
              <a:t>9:2</a:t>
            </a:r>
            <a:r>
              <a:rPr lang="es-CO" dirty="0"/>
              <a:t>.</a:t>
            </a:r>
            <a:r>
              <a:rPr lang="es-CO" dirty="0" smtClean="0"/>
              <a:t> </a:t>
            </a:r>
            <a:r>
              <a:rPr lang="es-CO" b="1" dirty="0">
                <a:latin typeface="Agency FB" pitchFamily="34" charset="0"/>
              </a:rPr>
              <a:t>Y demandó de él cartas para Damasco a las sinagogas, para que si hallase algunos de este</a:t>
            </a:r>
            <a:r>
              <a:rPr lang="es-CO" b="1" u="sng" dirty="0">
                <a:latin typeface="Agency FB" pitchFamily="34" charset="0"/>
              </a:rPr>
              <a:t> camino</a:t>
            </a:r>
            <a:r>
              <a:rPr lang="es-CO" b="1" dirty="0">
                <a:latin typeface="Agency FB" pitchFamily="34" charset="0"/>
              </a:rPr>
              <a:t>, varones o mujeres, los trajese presos a </a:t>
            </a:r>
            <a:r>
              <a:rPr lang="es-CO" b="1" dirty="0" smtClean="0">
                <a:latin typeface="Agency FB" pitchFamily="34" charset="0"/>
              </a:rPr>
              <a:t>Jerusalén.</a:t>
            </a:r>
            <a:r>
              <a:rPr lang="es-CO" b="1" baseline="30000" dirty="0"/>
              <a:t>  </a:t>
            </a:r>
            <a:r>
              <a:rPr lang="es-CO" b="1" dirty="0" smtClean="0"/>
              <a:t>  </a:t>
            </a:r>
            <a:r>
              <a:rPr lang="es-CO" b="1" dirty="0" smtClean="0">
                <a:solidFill>
                  <a:srgbClr val="FF0000"/>
                </a:solidFill>
              </a:rPr>
              <a:t>Cap.18:25, 26. </a:t>
            </a:r>
            <a:r>
              <a:rPr lang="es-CO" b="1" dirty="0" smtClean="0">
                <a:latin typeface="Agency FB" pitchFamily="34" charset="0"/>
              </a:rPr>
              <a:t>Este (Apolo) era </a:t>
            </a:r>
            <a:r>
              <a:rPr lang="es-CO" b="1" dirty="0">
                <a:latin typeface="Agency FB" pitchFamily="34" charset="0"/>
              </a:rPr>
              <a:t>instruido en el </a:t>
            </a:r>
            <a:r>
              <a:rPr lang="es-CO" b="1" u="sng" dirty="0">
                <a:latin typeface="Agency FB" pitchFamily="34" charset="0"/>
              </a:rPr>
              <a:t>camino del </a:t>
            </a:r>
            <a:r>
              <a:rPr lang="es-CO" b="1" u="sng" dirty="0" smtClean="0">
                <a:latin typeface="Agency FB" pitchFamily="34" charset="0"/>
              </a:rPr>
              <a:t>Señor</a:t>
            </a:r>
            <a:r>
              <a:rPr lang="es-CO" b="1" dirty="0" smtClean="0">
                <a:latin typeface="Agency FB" pitchFamily="34" charset="0"/>
              </a:rPr>
              <a:t>. 26 Y </a:t>
            </a:r>
            <a:r>
              <a:rPr lang="es-CO" b="1" dirty="0">
                <a:latin typeface="Agency FB" pitchFamily="34" charset="0"/>
              </a:rPr>
              <a:t>comenzó a hablar denodadamente en la sinagoga, al cual como oyeron Priscila y Aquila, le tomaron, y le declararon más particularmente el </a:t>
            </a:r>
            <a:r>
              <a:rPr lang="es-CO" b="1" u="sng" dirty="0">
                <a:latin typeface="Agency FB" pitchFamily="34" charset="0"/>
              </a:rPr>
              <a:t>camino de Dios</a:t>
            </a:r>
            <a:r>
              <a:rPr lang="es-CO" b="1" dirty="0">
                <a:latin typeface="Agency FB" pitchFamily="34" charset="0"/>
              </a:rPr>
              <a:t>. </a:t>
            </a:r>
            <a:endParaRPr lang="es-CO" b="1" dirty="0" smtClean="0">
              <a:latin typeface="Agency FB" pitchFamily="34" charset="0"/>
            </a:endParaRPr>
          </a:p>
        </p:txBody>
      </p:sp>
    </p:spTree>
    <p:extLst>
      <p:ext uri="{BB962C8B-B14F-4D97-AF65-F5344CB8AC3E}">
        <p14:creationId xmlns:p14="http://schemas.microsoft.com/office/powerpoint/2010/main" val="178135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41174" y="332656"/>
            <a:ext cx="8651305" cy="1143000"/>
          </a:xfrm>
        </p:spPr>
        <p:txBody>
          <a:bodyPr>
            <a:noAutofit/>
          </a:bodyPr>
          <a:lstStyle/>
          <a:p>
            <a:r>
              <a:rPr lang="es-CO" sz="3200" b="1" i="1" dirty="0" smtClean="0">
                <a:latin typeface="Agency FB" pitchFamily="34" charset="0"/>
              </a:rPr>
              <a:t>Note que en las tres imágenes del «camino del Señor» no aparece ninguno caminando por él.</a:t>
            </a:r>
            <a:endParaRPr lang="es-CO" sz="3200" b="1" i="1" dirty="0">
              <a:latin typeface="Agency FB" pitchFamily="34" charset="0"/>
            </a:endParaRPr>
          </a:p>
        </p:txBody>
      </p:sp>
      <p:pic>
        <p:nvPicPr>
          <p:cNvPr id="4098" name="Picture 2" descr="http://porundia.files.wordpress.com/2010/09/walkbyfaith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772816"/>
            <a:ext cx="3888432" cy="244827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1.gstatic.com/images?q=tbn:ANd9GcRShC27P2_j2f7H0IGDhRayo4_aAdL-DuWXk1Ge7VUhxLA0VTF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772816"/>
            <a:ext cx="3960439" cy="2448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3.bp.blogspot.com/-9eohKo23BjY/Tim34t4UDMI/AAAAAAAAATY/znNKIEgcDB4/s1600/papel+mojad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808" y="4221088"/>
            <a:ext cx="3455877" cy="2636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2388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192688"/>
          </a:xfrm>
        </p:spPr>
        <p:txBody>
          <a:bodyPr>
            <a:normAutofit fontScale="85000" lnSpcReduction="20000"/>
          </a:bodyPr>
          <a:lstStyle/>
          <a:p>
            <a:pPr marL="0" indent="0" algn="ctr">
              <a:buNone/>
            </a:pPr>
            <a:r>
              <a:rPr lang="es-CO" sz="3600" b="1" i="1" dirty="0" smtClean="0">
                <a:solidFill>
                  <a:srgbClr val="FF0000"/>
                </a:solidFill>
              </a:rPr>
              <a:t>¿</a:t>
            </a:r>
            <a:r>
              <a:rPr lang="es-CO" sz="3600" b="1" i="1" dirty="0">
                <a:solidFill>
                  <a:srgbClr val="FF0000"/>
                </a:solidFill>
              </a:rPr>
              <a:t>Por qué </a:t>
            </a:r>
            <a:r>
              <a:rPr lang="es-CO" sz="3600" b="1" i="1" dirty="0" smtClean="0">
                <a:solidFill>
                  <a:srgbClr val="FF0000"/>
                </a:solidFill>
              </a:rPr>
              <a:t>dice Jesús «</a:t>
            </a:r>
            <a:r>
              <a:rPr lang="es-CO" sz="3600" b="1" i="1" u="sng" dirty="0" smtClean="0">
                <a:solidFill>
                  <a:srgbClr val="FF0000"/>
                </a:solidFill>
              </a:rPr>
              <a:t>estrecha</a:t>
            </a:r>
            <a:r>
              <a:rPr lang="es-CO" sz="3600" b="1" i="1" dirty="0" smtClean="0">
                <a:solidFill>
                  <a:srgbClr val="FF0000"/>
                </a:solidFill>
              </a:rPr>
              <a:t>» es la puerta </a:t>
            </a:r>
            <a:r>
              <a:rPr lang="es-CO" sz="3600" b="1" i="1" dirty="0">
                <a:solidFill>
                  <a:srgbClr val="FF0000"/>
                </a:solidFill>
              </a:rPr>
              <a:t>y </a:t>
            </a:r>
            <a:r>
              <a:rPr lang="es-CO" sz="3600" b="1" i="1" dirty="0" smtClean="0">
                <a:solidFill>
                  <a:srgbClr val="FF0000"/>
                </a:solidFill>
              </a:rPr>
              <a:t>«</a:t>
            </a:r>
            <a:r>
              <a:rPr lang="es-CO" sz="3600" b="1" i="1" u="sng" dirty="0" smtClean="0">
                <a:solidFill>
                  <a:srgbClr val="FF0000"/>
                </a:solidFill>
              </a:rPr>
              <a:t>angosto</a:t>
            </a:r>
            <a:r>
              <a:rPr lang="es-CO" sz="3600" b="1" i="1" dirty="0" smtClean="0">
                <a:solidFill>
                  <a:srgbClr val="FF0000"/>
                </a:solidFill>
              </a:rPr>
              <a:t>» es el camino?</a:t>
            </a:r>
            <a:endParaRPr lang="es-CO" sz="3600" i="1" dirty="0">
              <a:solidFill>
                <a:srgbClr val="FF0000"/>
              </a:solidFill>
            </a:endParaRPr>
          </a:p>
          <a:p>
            <a:pPr marL="0" indent="0" algn="ctr">
              <a:buNone/>
            </a:pPr>
            <a:r>
              <a:rPr lang="es-CO" dirty="0" smtClean="0"/>
              <a:t>Estas </a:t>
            </a:r>
            <a:r>
              <a:rPr lang="es-CO" dirty="0"/>
              <a:t>palabras indican la </a:t>
            </a:r>
            <a:r>
              <a:rPr lang="es-CO" i="1" u="sng" dirty="0" smtClean="0"/>
              <a:t>dificultad</a:t>
            </a:r>
            <a:r>
              <a:rPr lang="es-CO" dirty="0"/>
              <a:t> </a:t>
            </a:r>
            <a:r>
              <a:rPr lang="es-CO" dirty="0" smtClean="0"/>
              <a:t>que encontrarían quienes anduviesen por él. </a:t>
            </a:r>
            <a:r>
              <a:rPr lang="es-CO" dirty="0"/>
              <a:t>Enseñan que es </a:t>
            </a:r>
            <a:r>
              <a:rPr lang="es-CO" i="1" u="sng" dirty="0"/>
              <a:t>difícil</a:t>
            </a:r>
            <a:r>
              <a:rPr lang="es-CO" u="sng" dirty="0"/>
              <a:t> </a:t>
            </a:r>
            <a:r>
              <a:rPr lang="es-CO" dirty="0"/>
              <a:t>ser discípulo de Cristo. Es imposible dar otro sentido a estos términos. </a:t>
            </a:r>
            <a:endParaRPr lang="es-CO" dirty="0" smtClean="0"/>
          </a:p>
          <a:p>
            <a:pPr marL="0" indent="0">
              <a:buNone/>
            </a:pPr>
            <a:endParaRPr lang="es-CO" dirty="0"/>
          </a:p>
          <a:p>
            <a:pPr marL="0" indent="0" algn="ctr">
              <a:buNone/>
            </a:pPr>
            <a:r>
              <a:rPr lang="es-CO" dirty="0" smtClean="0"/>
              <a:t>Su </a:t>
            </a:r>
            <a:r>
              <a:rPr lang="es-CO" dirty="0"/>
              <a:t>significado es obvio</a:t>
            </a:r>
            <a:r>
              <a:rPr lang="es-CO" dirty="0" smtClean="0"/>
              <a:t>. </a:t>
            </a:r>
            <a:r>
              <a:rPr lang="es-CO" i="1" dirty="0" smtClean="0"/>
              <a:t>No </a:t>
            </a:r>
            <a:r>
              <a:rPr lang="es-CO" i="1" dirty="0"/>
              <a:t>es fácil</a:t>
            </a:r>
            <a:r>
              <a:rPr lang="es-CO" dirty="0"/>
              <a:t> obedecer tales textos como </a:t>
            </a:r>
            <a:r>
              <a:rPr lang="es-CO" dirty="0" smtClean="0"/>
              <a:t>estos que usted debe leer (</a:t>
            </a:r>
            <a:r>
              <a:rPr lang="es-CO" dirty="0" smtClean="0">
                <a:solidFill>
                  <a:srgbClr val="FF0000"/>
                </a:solidFill>
              </a:rPr>
              <a:t>Mat</a:t>
            </a:r>
            <a:r>
              <a:rPr lang="es-CO" dirty="0">
                <a:solidFill>
                  <a:srgbClr val="FF0000"/>
                </a:solidFill>
              </a:rPr>
              <a:t>. 5:22-24; 5:28; 5:33-37; </a:t>
            </a:r>
            <a:r>
              <a:rPr lang="es-CO" dirty="0" smtClean="0">
                <a:solidFill>
                  <a:srgbClr val="FF0000"/>
                </a:solidFill>
              </a:rPr>
              <a:t>5:38-48)</a:t>
            </a:r>
            <a:r>
              <a:rPr lang="es-CO" dirty="0" smtClean="0"/>
              <a:t>. </a:t>
            </a:r>
          </a:p>
          <a:p>
            <a:pPr marL="0" indent="0" algn="ctr">
              <a:buNone/>
            </a:pPr>
            <a:r>
              <a:rPr lang="es-CO" dirty="0" smtClean="0"/>
              <a:t>Pregunte </a:t>
            </a:r>
            <a:r>
              <a:rPr lang="es-CO" dirty="0"/>
              <a:t>al joven rico si el camino es angosto o ancho</a:t>
            </a:r>
            <a:r>
              <a:rPr lang="es-CO" dirty="0" smtClean="0"/>
              <a:t>.</a:t>
            </a:r>
          </a:p>
          <a:p>
            <a:pPr marL="0" indent="0" algn="ctr">
              <a:buNone/>
            </a:pPr>
            <a:r>
              <a:rPr lang="es-CO" dirty="0" smtClean="0"/>
              <a:t>¿Qué tenía que dejar este para seguir a Jesús? </a:t>
            </a:r>
          </a:p>
          <a:p>
            <a:pPr marL="0" indent="0">
              <a:buNone/>
            </a:pPr>
            <a:endParaRPr lang="es-CO" dirty="0" smtClean="0"/>
          </a:p>
          <a:p>
            <a:pPr marL="0" indent="0" algn="ctr">
              <a:buNone/>
            </a:pPr>
            <a:r>
              <a:rPr lang="es-CO" dirty="0" smtClean="0"/>
              <a:t>¿</a:t>
            </a:r>
            <a:r>
              <a:rPr lang="es-CO" dirty="0"/>
              <a:t>Quién puede leer </a:t>
            </a:r>
            <a:r>
              <a:rPr lang="es-CO" dirty="0">
                <a:solidFill>
                  <a:srgbClr val="FF0000"/>
                </a:solidFill>
              </a:rPr>
              <a:t>Mat. 10:34-37</a:t>
            </a:r>
            <a:r>
              <a:rPr lang="es-CO" dirty="0"/>
              <a:t> y concluir que es</a:t>
            </a:r>
            <a:r>
              <a:rPr lang="es-CO" i="1" dirty="0"/>
              <a:t> </a:t>
            </a:r>
            <a:r>
              <a:rPr lang="es-CO" i="1" u="sng" dirty="0"/>
              <a:t>fácil</a:t>
            </a:r>
            <a:r>
              <a:rPr lang="es-CO" dirty="0"/>
              <a:t> ser discípulo de Cristo? </a:t>
            </a:r>
            <a:endParaRPr lang="es-CO" dirty="0" smtClean="0"/>
          </a:p>
          <a:p>
            <a:pPr marL="0" indent="0" algn="ctr">
              <a:buNone/>
            </a:pPr>
            <a:r>
              <a:rPr lang="es-CO" dirty="0" smtClean="0"/>
              <a:t> O </a:t>
            </a:r>
            <a:r>
              <a:rPr lang="es-CO" dirty="0"/>
              <a:t>p</a:t>
            </a:r>
            <a:r>
              <a:rPr lang="es-CO" dirty="0" smtClean="0"/>
              <a:t>regunte </a:t>
            </a:r>
            <a:r>
              <a:rPr lang="es-CO" dirty="0"/>
              <a:t>a los apóstoles si era fácil "</a:t>
            </a:r>
            <a:r>
              <a:rPr lang="es-CO" i="1" u="sng" dirty="0"/>
              <a:t>dejar todo</a:t>
            </a:r>
            <a:r>
              <a:rPr lang="es-CO" dirty="0"/>
              <a:t>" y seguir a Jesús.</a:t>
            </a:r>
          </a:p>
        </p:txBody>
      </p:sp>
    </p:spTree>
    <p:extLst>
      <p:ext uri="{BB962C8B-B14F-4D97-AF65-F5344CB8AC3E}">
        <p14:creationId xmlns:p14="http://schemas.microsoft.com/office/powerpoint/2010/main" val="209100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wipe(down)">
                                      <p:cBhvr>
                                        <p:cTn id="45" dur="580">
                                          <p:stCondLst>
                                            <p:cond delay="0"/>
                                          </p:stCondLst>
                                        </p:cTn>
                                        <p:tgtEl>
                                          <p:spTgt spid="3">
                                            <p:txEl>
                                              <p:pRg st="7" end="7"/>
                                            </p:txEl>
                                          </p:spTgt>
                                        </p:tgtEl>
                                      </p:cBhvr>
                                    </p:animEffect>
                                    <p:anim calcmode="lin" valueType="num">
                                      <p:cBhvr>
                                        <p:cTn id="4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51" dur="26">
                                          <p:stCondLst>
                                            <p:cond delay="650"/>
                                          </p:stCondLst>
                                        </p:cTn>
                                        <p:tgtEl>
                                          <p:spTgt spid="3">
                                            <p:txEl>
                                              <p:pRg st="7" end="7"/>
                                            </p:txEl>
                                          </p:spTgt>
                                        </p:tgtEl>
                                      </p:cBhvr>
                                      <p:to x="100000" y="60000"/>
                                    </p:animScale>
                                    <p:animScale>
                                      <p:cBhvr>
                                        <p:cTn id="52" dur="166" decel="50000">
                                          <p:stCondLst>
                                            <p:cond delay="676"/>
                                          </p:stCondLst>
                                        </p:cTn>
                                        <p:tgtEl>
                                          <p:spTgt spid="3">
                                            <p:txEl>
                                              <p:pRg st="7" end="7"/>
                                            </p:txEl>
                                          </p:spTgt>
                                        </p:tgtEl>
                                      </p:cBhvr>
                                      <p:to x="100000" y="100000"/>
                                    </p:animScale>
                                    <p:animScale>
                                      <p:cBhvr>
                                        <p:cTn id="53" dur="26">
                                          <p:stCondLst>
                                            <p:cond delay="1312"/>
                                          </p:stCondLst>
                                        </p:cTn>
                                        <p:tgtEl>
                                          <p:spTgt spid="3">
                                            <p:txEl>
                                              <p:pRg st="7" end="7"/>
                                            </p:txEl>
                                          </p:spTgt>
                                        </p:tgtEl>
                                      </p:cBhvr>
                                      <p:to x="100000" y="80000"/>
                                    </p:animScale>
                                    <p:animScale>
                                      <p:cBhvr>
                                        <p:cTn id="54" dur="166" decel="50000">
                                          <p:stCondLst>
                                            <p:cond delay="1338"/>
                                          </p:stCondLst>
                                        </p:cTn>
                                        <p:tgtEl>
                                          <p:spTgt spid="3">
                                            <p:txEl>
                                              <p:pRg st="7" end="7"/>
                                            </p:txEl>
                                          </p:spTgt>
                                        </p:tgtEl>
                                      </p:cBhvr>
                                      <p:to x="100000" y="100000"/>
                                    </p:animScale>
                                    <p:animScale>
                                      <p:cBhvr>
                                        <p:cTn id="55" dur="26">
                                          <p:stCondLst>
                                            <p:cond delay="1642"/>
                                          </p:stCondLst>
                                        </p:cTn>
                                        <p:tgtEl>
                                          <p:spTgt spid="3">
                                            <p:txEl>
                                              <p:pRg st="7" end="7"/>
                                            </p:txEl>
                                          </p:spTgt>
                                        </p:tgtEl>
                                      </p:cBhvr>
                                      <p:to x="100000" y="90000"/>
                                    </p:animScale>
                                    <p:animScale>
                                      <p:cBhvr>
                                        <p:cTn id="56" dur="166" decel="50000">
                                          <p:stCondLst>
                                            <p:cond delay="1668"/>
                                          </p:stCondLst>
                                        </p:cTn>
                                        <p:tgtEl>
                                          <p:spTgt spid="3">
                                            <p:txEl>
                                              <p:pRg st="7" end="7"/>
                                            </p:txEl>
                                          </p:spTgt>
                                        </p:tgtEl>
                                      </p:cBhvr>
                                      <p:to x="100000" y="100000"/>
                                    </p:animScale>
                                    <p:animScale>
                                      <p:cBhvr>
                                        <p:cTn id="57" dur="26">
                                          <p:stCondLst>
                                            <p:cond delay="1808"/>
                                          </p:stCondLst>
                                        </p:cTn>
                                        <p:tgtEl>
                                          <p:spTgt spid="3">
                                            <p:txEl>
                                              <p:pRg st="7" end="7"/>
                                            </p:txEl>
                                          </p:spTgt>
                                        </p:tgtEl>
                                      </p:cBhvr>
                                      <p:to x="100000" y="95000"/>
                                    </p:animScale>
                                    <p:animScale>
                                      <p:cBhvr>
                                        <p:cTn id="58" dur="166" decel="50000">
                                          <p:stCondLst>
                                            <p:cond delay="1834"/>
                                          </p:stCondLst>
                                        </p:cTn>
                                        <p:tgtEl>
                                          <p:spTgt spid="3">
                                            <p:txEl>
                                              <p:pRg st="7" end="7"/>
                                            </p:txEl>
                                          </p:spTgt>
                                        </p:tgtEl>
                                      </p:cBhvr>
                                      <p:to x="100000" y="100000"/>
                                    </p:animScale>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872208"/>
          </a:xfrm>
        </p:spPr>
        <p:txBody>
          <a:bodyPr>
            <a:normAutofit/>
          </a:bodyPr>
          <a:lstStyle/>
          <a:p>
            <a:pPr marL="0" indent="0" algn="ctr">
              <a:buNone/>
            </a:pPr>
            <a:r>
              <a:rPr lang="es-CO" dirty="0" smtClean="0"/>
              <a:t> En </a:t>
            </a:r>
            <a:r>
              <a:rPr lang="es-CO" dirty="0" smtClean="0">
                <a:solidFill>
                  <a:srgbClr val="FF0000"/>
                </a:solidFill>
              </a:rPr>
              <a:t>Luc</a:t>
            </a:r>
            <a:r>
              <a:rPr lang="es-CO" dirty="0">
                <a:solidFill>
                  <a:srgbClr val="FF0000"/>
                </a:solidFill>
              </a:rPr>
              <a:t>. </a:t>
            </a:r>
            <a:r>
              <a:rPr lang="es-CO" dirty="0" smtClean="0">
                <a:solidFill>
                  <a:srgbClr val="FF0000"/>
                </a:solidFill>
              </a:rPr>
              <a:t>13:23,24</a:t>
            </a:r>
            <a:r>
              <a:rPr lang="es-CO" dirty="0" smtClean="0"/>
              <a:t>. Jesús dice: </a:t>
            </a:r>
            <a:r>
              <a:rPr lang="es-CO" sz="4000" dirty="0" smtClean="0"/>
              <a:t>"</a:t>
            </a:r>
            <a:r>
              <a:rPr lang="es-CO" sz="4000" b="1" dirty="0" smtClean="0">
                <a:latin typeface="Agency FB" pitchFamily="34" charset="0"/>
              </a:rPr>
              <a:t>Esforzaos </a:t>
            </a:r>
            <a:r>
              <a:rPr lang="es-CO" sz="4000" b="1" dirty="0">
                <a:latin typeface="Agency FB" pitchFamily="34" charset="0"/>
              </a:rPr>
              <a:t>a entrar</a:t>
            </a:r>
            <a:r>
              <a:rPr lang="es-CO" sz="4000" dirty="0"/>
              <a:t>"</a:t>
            </a:r>
            <a:r>
              <a:rPr lang="es-CO" dirty="0"/>
              <a:t>. </a:t>
            </a:r>
            <a:r>
              <a:rPr lang="es-CO" dirty="0" smtClean="0"/>
              <a:t>Gr. "</a:t>
            </a:r>
            <a:r>
              <a:rPr lang="es-CO" b="1" cap="all" dirty="0" smtClean="0"/>
              <a:t>AGONIZOMAI</a:t>
            </a:r>
            <a:r>
              <a:rPr lang="es-CO" dirty="0"/>
              <a:t>, </a:t>
            </a:r>
            <a:r>
              <a:rPr lang="es-CO" dirty="0" smtClean="0"/>
              <a:t>que quiere decir: luchar </a:t>
            </a:r>
            <a:r>
              <a:rPr lang="es-CO" dirty="0"/>
              <a:t>(castellano, agonizar</a:t>
            </a:r>
            <a:r>
              <a:rPr lang="es-CO" dirty="0" smtClean="0"/>
              <a:t>)".</a:t>
            </a:r>
            <a:endParaRPr lang="es-CO" dirty="0"/>
          </a:p>
          <a:p>
            <a:pPr marL="0" indent="0">
              <a:buNone/>
            </a:pPr>
            <a:endParaRPr lang="es-CO" dirty="0"/>
          </a:p>
        </p:txBody>
      </p:sp>
      <p:sp>
        <p:nvSpPr>
          <p:cNvPr id="2" name="1 Rectángulo"/>
          <p:cNvSpPr/>
          <p:nvPr/>
        </p:nvSpPr>
        <p:spPr>
          <a:xfrm>
            <a:off x="251520" y="2276872"/>
            <a:ext cx="5904656" cy="2062103"/>
          </a:xfrm>
          <a:prstGeom prst="rect">
            <a:avLst/>
          </a:prstGeom>
        </p:spPr>
        <p:txBody>
          <a:bodyPr wrap="square">
            <a:spAutoFit/>
          </a:bodyPr>
          <a:lstStyle/>
          <a:p>
            <a:pPr algn="ctr"/>
            <a:r>
              <a:rPr lang="es-CO" sz="3200" b="1" dirty="0">
                <a:solidFill>
                  <a:srgbClr val="FF0000"/>
                </a:solidFill>
              </a:rPr>
              <a:t>2Cron.15:7</a:t>
            </a:r>
            <a:r>
              <a:rPr lang="es-CO" sz="3200" b="1" dirty="0"/>
              <a:t>. </a:t>
            </a:r>
            <a:r>
              <a:rPr lang="es-CO" sz="3200" dirty="0"/>
              <a:t>Pero esforzaos vosotros, y no desfallezcan vuestras manos; pues hay recompensa para vuestra obra</a:t>
            </a:r>
          </a:p>
        </p:txBody>
      </p:sp>
      <p:pic>
        <p:nvPicPr>
          <p:cNvPr id="4" name="Picture 2" descr="http://sphotos-f.ak.fbcdn.net/hphotos-ak-ash4/p480x480/218070_210828045608686_5685694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276873"/>
            <a:ext cx="2592288" cy="259228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03848" y="4944623"/>
            <a:ext cx="5544616" cy="1938992"/>
          </a:xfrm>
          <a:prstGeom prst="rect">
            <a:avLst/>
          </a:prstGeom>
        </p:spPr>
        <p:txBody>
          <a:bodyPr wrap="square">
            <a:spAutoFit/>
          </a:bodyPr>
          <a:lstStyle/>
          <a:p>
            <a:r>
              <a:rPr lang="es-CO" sz="2400" dirty="0"/>
              <a:t>Se traduce "luchar" en </a:t>
            </a:r>
            <a:r>
              <a:rPr lang="es-CO" sz="2400" dirty="0">
                <a:solidFill>
                  <a:srgbClr val="FF0000"/>
                </a:solidFill>
              </a:rPr>
              <a:t>1 Cor. 9:25</a:t>
            </a:r>
            <a:r>
              <a:rPr lang="es-CO" sz="2400" dirty="0"/>
              <a:t>, "todo aquel que lucha, de todo se abstiene"; "luchar como en una competición, forzando todos y cada uno de los nervios para alcanzar el objetivo</a:t>
            </a:r>
          </a:p>
        </p:txBody>
      </p:sp>
      <p:pic>
        <p:nvPicPr>
          <p:cNvPr id="1026" name="Picture 2" descr="http://t3.gstatic.com/images?q=tbn:ANd9GcR2VRDeIIEehttsbO4IgOJxns0TJOOasq81aiFys2FsHiiJ5d1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1" y="4509120"/>
            <a:ext cx="2952328" cy="2276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115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randombar(horizontal)">
                                      <p:cBhvr>
                                        <p:cTn id="19" dur="500"/>
                                        <p:tgtEl>
                                          <p:spTgt spid="102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088232"/>
          </a:xfrm>
        </p:spPr>
        <p:txBody>
          <a:bodyPr>
            <a:normAutofit/>
          </a:bodyPr>
          <a:lstStyle/>
          <a:p>
            <a:pPr marL="0" indent="0" algn="ctr">
              <a:buNone/>
            </a:pPr>
            <a:r>
              <a:rPr lang="es-CO" dirty="0" smtClean="0"/>
              <a:t>«</a:t>
            </a:r>
            <a:r>
              <a:rPr lang="es-CO" dirty="0"/>
              <a:t>E</a:t>
            </a:r>
            <a:r>
              <a:rPr lang="es-CO" dirty="0" smtClean="0"/>
              <a:t>sforzaos» se </a:t>
            </a:r>
            <a:r>
              <a:rPr lang="es-CO" dirty="0"/>
              <a:t>traduce "pelear" en </a:t>
            </a:r>
            <a:r>
              <a:rPr lang="es-CO" dirty="0">
                <a:solidFill>
                  <a:srgbClr val="FF0000"/>
                </a:solidFill>
              </a:rPr>
              <a:t>1 Tim. 6:12</a:t>
            </a:r>
            <a:r>
              <a:rPr lang="es-CO" dirty="0"/>
              <a:t>, "Pelea la buena batalla de la fe, echa mano de la vida eterna". </a:t>
            </a:r>
            <a:r>
              <a:rPr lang="es-CO" dirty="0" smtClean="0"/>
              <a:t>También Pablo dice:  </a:t>
            </a:r>
            <a:r>
              <a:rPr lang="es-CO" dirty="0"/>
              <a:t>"he peleado la buena batalla</a:t>
            </a:r>
            <a:r>
              <a:rPr lang="es-CO" dirty="0" smtClean="0"/>
              <a:t>"</a:t>
            </a:r>
            <a:r>
              <a:rPr lang="es-CO" dirty="0"/>
              <a:t> </a:t>
            </a:r>
            <a:r>
              <a:rPr lang="es-CO" dirty="0">
                <a:solidFill>
                  <a:srgbClr val="FF0000"/>
                </a:solidFill>
              </a:rPr>
              <a:t>2 Tim. 4:7</a:t>
            </a:r>
            <a:r>
              <a:rPr lang="es-CO" dirty="0" smtClean="0">
                <a:solidFill>
                  <a:srgbClr val="FF0000"/>
                </a:solidFill>
              </a:rPr>
              <a:t>. </a:t>
            </a:r>
            <a:endParaRPr lang="es-CO" dirty="0"/>
          </a:p>
          <a:p>
            <a:endParaRPr lang="es-CO" dirty="0"/>
          </a:p>
        </p:txBody>
      </p:sp>
      <p:pic>
        <p:nvPicPr>
          <p:cNvPr id="2050" name="Picture 2" descr="http://t1.gstatic.com/images?q=tbn:ANd9GcRUwxK-tns1chy1Xw2DIfpzG992FUgl7x5j05pb7Eh4jyqGzq1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719653"/>
            <a:ext cx="2987824" cy="272557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4341" y="2616144"/>
            <a:ext cx="6156176" cy="3108543"/>
          </a:xfrm>
          <a:prstGeom prst="rect">
            <a:avLst/>
          </a:prstGeom>
        </p:spPr>
        <p:txBody>
          <a:bodyPr wrap="square">
            <a:spAutoFit/>
          </a:bodyPr>
          <a:lstStyle/>
          <a:p>
            <a:pPr algn="ctr"/>
            <a:r>
              <a:rPr lang="es-CO" sz="2800" dirty="0"/>
              <a:t>Vemos, pues, que el Nuevo Testamento emplea términos relacionados con las carreras y aun con la guerra para enfatizar lo serio y lo intenso del conflicto contra Satanás y, por lo tanto, lo difícil de ser incluido entre los pocos que se salvan. </a:t>
            </a:r>
          </a:p>
        </p:txBody>
      </p:sp>
      <p:sp>
        <p:nvSpPr>
          <p:cNvPr id="5" name="4 Rectángulo"/>
          <p:cNvSpPr/>
          <p:nvPr/>
        </p:nvSpPr>
        <p:spPr>
          <a:xfrm>
            <a:off x="0" y="5724887"/>
            <a:ext cx="9144000" cy="954107"/>
          </a:xfrm>
          <a:prstGeom prst="rect">
            <a:avLst/>
          </a:prstGeom>
        </p:spPr>
        <p:txBody>
          <a:bodyPr wrap="square">
            <a:spAutoFit/>
          </a:bodyPr>
          <a:lstStyle/>
          <a:p>
            <a:pPr algn="ctr"/>
            <a:r>
              <a:rPr lang="es-CO" sz="2800" i="1" dirty="0">
                <a:solidFill>
                  <a:srgbClr val="FF0000"/>
                </a:solidFill>
              </a:rPr>
              <a:t>¿Cuántas personas quieren esforzarse tanto, como para correr una carrera, o aun para pelear como soldados en una guerra?</a:t>
            </a:r>
          </a:p>
        </p:txBody>
      </p:sp>
    </p:spTree>
    <p:extLst>
      <p:ext uri="{BB962C8B-B14F-4D97-AF65-F5344CB8AC3E}">
        <p14:creationId xmlns:p14="http://schemas.microsoft.com/office/powerpoint/2010/main" val="597172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inVertic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348358"/>
          </a:xfrm>
        </p:spPr>
        <p:txBody>
          <a:bodyPr>
            <a:normAutofit/>
          </a:bodyPr>
          <a:lstStyle/>
          <a:p>
            <a:pPr marL="0" indent="0" algn="ctr">
              <a:buNone/>
            </a:pPr>
            <a:r>
              <a:rPr lang="es-CO" dirty="0" smtClean="0">
                <a:solidFill>
                  <a:srgbClr val="FF0000"/>
                </a:solidFill>
              </a:rPr>
              <a:t>1 </a:t>
            </a:r>
            <a:r>
              <a:rPr lang="es-CO" dirty="0">
                <a:solidFill>
                  <a:srgbClr val="FF0000"/>
                </a:solidFill>
              </a:rPr>
              <a:t>Cor. 9:27</a:t>
            </a:r>
            <a:r>
              <a:rPr lang="es-CO" dirty="0"/>
              <a:t>, </a:t>
            </a:r>
            <a:r>
              <a:rPr lang="es-CO" dirty="0" smtClean="0"/>
              <a:t>«Golpeo </a:t>
            </a:r>
            <a:r>
              <a:rPr lang="es-CO" dirty="0"/>
              <a:t>mi cuerpo, y lo pongo en servidumbre". </a:t>
            </a:r>
            <a:endParaRPr lang="es-CO" dirty="0" smtClean="0"/>
          </a:p>
        </p:txBody>
      </p:sp>
      <p:pic>
        <p:nvPicPr>
          <p:cNvPr id="3074" name="Picture 2" descr="http://t0.gstatic.com/images?q=tbn:ANd9GcQZDXDzl_pi2q-rEuVihetBS4TNVtr_qldk77B2aGOyT7ngoyF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234203"/>
            <a:ext cx="2718048" cy="258532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378391" y="1634039"/>
            <a:ext cx="2520280" cy="3785652"/>
          </a:xfrm>
          <a:prstGeom prst="rect">
            <a:avLst/>
          </a:prstGeom>
        </p:spPr>
        <p:txBody>
          <a:bodyPr wrap="square">
            <a:spAutoFit/>
          </a:bodyPr>
          <a:lstStyle/>
          <a:p>
            <a:pPr algn="ctr"/>
            <a:r>
              <a:rPr lang="es-CO" sz="2400" dirty="0"/>
              <a:t>Ahora Pablo emplea términos del boxeo para indicar lo intenso de la lucha para ser salvos. Es una lucha personal entre la carne y el </a:t>
            </a:r>
            <a:r>
              <a:rPr lang="es-CO" sz="2400" dirty="0" smtClean="0"/>
              <a:t>Espíritu. </a:t>
            </a:r>
          </a:p>
          <a:p>
            <a:pPr algn="ctr"/>
            <a:r>
              <a:rPr lang="es-CO" sz="2400" dirty="0" smtClean="0">
                <a:solidFill>
                  <a:srgbClr val="FF0000"/>
                </a:solidFill>
              </a:rPr>
              <a:t> LeaGal.5:17</a:t>
            </a:r>
            <a:r>
              <a:rPr lang="es-CO" sz="2400" dirty="0"/>
              <a:t>       </a:t>
            </a:r>
          </a:p>
        </p:txBody>
      </p:sp>
      <p:pic>
        <p:nvPicPr>
          <p:cNvPr id="3076" name="Picture 4" descr="discipli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2" y="2204864"/>
            <a:ext cx="3203847" cy="241720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5444005"/>
            <a:ext cx="9144000" cy="1384995"/>
          </a:xfrm>
          <a:prstGeom prst="rect">
            <a:avLst/>
          </a:prstGeom>
        </p:spPr>
        <p:txBody>
          <a:bodyPr wrap="square">
            <a:spAutoFit/>
          </a:bodyPr>
          <a:lstStyle/>
          <a:p>
            <a:pPr algn="ctr"/>
            <a:r>
              <a:rPr lang="es-CO" sz="2800" i="1" dirty="0" smtClean="0"/>
              <a:t>Quiere decir: Abstenerse </a:t>
            </a:r>
            <a:r>
              <a:rPr lang="es-CO" sz="2800" i="1" dirty="0"/>
              <a:t>de todo aquello que te impida hacer la voluntad de Dios, </a:t>
            </a:r>
            <a:r>
              <a:rPr lang="es-CO" sz="2800" i="1" dirty="0" smtClean="0"/>
              <a:t>concentrarte </a:t>
            </a:r>
            <a:r>
              <a:rPr lang="es-CO" sz="2800" i="1" dirty="0"/>
              <a:t>en la oración, y veras que </a:t>
            </a:r>
            <a:r>
              <a:rPr lang="es-CO" sz="2800" i="1" dirty="0" smtClean="0"/>
              <a:t>saldrás </a:t>
            </a:r>
            <a:r>
              <a:rPr lang="es-CO" sz="2800" i="1" dirty="0"/>
              <a:t>vencedor por la sangre de Jesús </a:t>
            </a:r>
            <a:r>
              <a:rPr lang="es-CO" sz="2800" i="1" dirty="0">
                <a:solidFill>
                  <a:srgbClr val="FF0000"/>
                </a:solidFill>
              </a:rPr>
              <a:t>(Apoc.12.11.</a:t>
            </a:r>
          </a:p>
        </p:txBody>
      </p:sp>
    </p:spTree>
    <p:extLst>
      <p:ext uri="{BB962C8B-B14F-4D97-AF65-F5344CB8AC3E}">
        <p14:creationId xmlns:p14="http://schemas.microsoft.com/office/powerpoint/2010/main" val="381444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3076"/>
                                        </p:tgtEl>
                                        <p:attrNameLst>
                                          <p:attrName>style.visibility</p:attrName>
                                        </p:attrNameLst>
                                      </p:cBhvr>
                                      <p:to>
                                        <p:strVal val="visible"/>
                                      </p:to>
                                    </p:set>
                                    <p:animEffect transition="in" filter="wipe(down)">
                                      <p:cBhvr>
                                        <p:cTn id="32" dur="580">
                                          <p:stCondLst>
                                            <p:cond delay="0"/>
                                          </p:stCondLst>
                                        </p:cTn>
                                        <p:tgtEl>
                                          <p:spTgt spid="3076"/>
                                        </p:tgtEl>
                                      </p:cBhvr>
                                    </p:animEffect>
                                    <p:anim calcmode="lin" valueType="num">
                                      <p:cBhvr>
                                        <p:cTn id="33"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38" dur="26">
                                          <p:stCondLst>
                                            <p:cond delay="650"/>
                                          </p:stCondLst>
                                        </p:cTn>
                                        <p:tgtEl>
                                          <p:spTgt spid="3076"/>
                                        </p:tgtEl>
                                      </p:cBhvr>
                                      <p:to x="100000" y="60000"/>
                                    </p:animScale>
                                    <p:animScale>
                                      <p:cBhvr>
                                        <p:cTn id="39" dur="166" decel="50000">
                                          <p:stCondLst>
                                            <p:cond delay="676"/>
                                          </p:stCondLst>
                                        </p:cTn>
                                        <p:tgtEl>
                                          <p:spTgt spid="3076"/>
                                        </p:tgtEl>
                                      </p:cBhvr>
                                      <p:to x="100000" y="100000"/>
                                    </p:animScale>
                                    <p:animScale>
                                      <p:cBhvr>
                                        <p:cTn id="40" dur="26">
                                          <p:stCondLst>
                                            <p:cond delay="1312"/>
                                          </p:stCondLst>
                                        </p:cTn>
                                        <p:tgtEl>
                                          <p:spTgt spid="3076"/>
                                        </p:tgtEl>
                                      </p:cBhvr>
                                      <p:to x="100000" y="80000"/>
                                    </p:animScale>
                                    <p:animScale>
                                      <p:cBhvr>
                                        <p:cTn id="41" dur="166" decel="50000">
                                          <p:stCondLst>
                                            <p:cond delay="1338"/>
                                          </p:stCondLst>
                                        </p:cTn>
                                        <p:tgtEl>
                                          <p:spTgt spid="3076"/>
                                        </p:tgtEl>
                                      </p:cBhvr>
                                      <p:to x="100000" y="100000"/>
                                    </p:animScale>
                                    <p:animScale>
                                      <p:cBhvr>
                                        <p:cTn id="42" dur="26">
                                          <p:stCondLst>
                                            <p:cond delay="1642"/>
                                          </p:stCondLst>
                                        </p:cTn>
                                        <p:tgtEl>
                                          <p:spTgt spid="3076"/>
                                        </p:tgtEl>
                                      </p:cBhvr>
                                      <p:to x="100000" y="90000"/>
                                    </p:animScale>
                                    <p:animScale>
                                      <p:cBhvr>
                                        <p:cTn id="43" dur="166" decel="50000">
                                          <p:stCondLst>
                                            <p:cond delay="1668"/>
                                          </p:stCondLst>
                                        </p:cTn>
                                        <p:tgtEl>
                                          <p:spTgt spid="3076"/>
                                        </p:tgtEl>
                                      </p:cBhvr>
                                      <p:to x="100000" y="100000"/>
                                    </p:animScale>
                                    <p:animScale>
                                      <p:cBhvr>
                                        <p:cTn id="44" dur="26">
                                          <p:stCondLst>
                                            <p:cond delay="1808"/>
                                          </p:stCondLst>
                                        </p:cTn>
                                        <p:tgtEl>
                                          <p:spTgt spid="3076"/>
                                        </p:tgtEl>
                                      </p:cBhvr>
                                      <p:to x="100000" y="95000"/>
                                    </p:animScale>
                                    <p:animScale>
                                      <p:cBhvr>
                                        <p:cTn id="45" dur="166" decel="50000">
                                          <p:stCondLst>
                                            <p:cond delay="1834"/>
                                          </p:stCondLst>
                                        </p:cTn>
                                        <p:tgtEl>
                                          <p:spTgt spid="3076"/>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nodeType="clickEffect">
                                  <p:stCondLst>
                                    <p:cond delay="0"/>
                                  </p:stCondLst>
                                  <p:childTnLst>
                                    <p:set>
                                      <p:cBhvr>
                                        <p:cTn id="49" dur="1" fill="hold">
                                          <p:stCondLst>
                                            <p:cond delay="0"/>
                                          </p:stCondLst>
                                        </p:cTn>
                                        <p:tgtEl>
                                          <p:spTgt spid="3074"/>
                                        </p:tgtEl>
                                        <p:attrNameLst>
                                          <p:attrName>style.visibility</p:attrName>
                                        </p:attrNameLst>
                                      </p:cBhvr>
                                      <p:to>
                                        <p:strVal val="visible"/>
                                      </p:to>
                                    </p:set>
                                    <p:animEffect transition="in" filter="wipe(down)">
                                      <p:cBhvr>
                                        <p:cTn id="50" dur="580">
                                          <p:stCondLst>
                                            <p:cond delay="0"/>
                                          </p:stCondLst>
                                        </p:cTn>
                                        <p:tgtEl>
                                          <p:spTgt spid="3074"/>
                                        </p:tgtEl>
                                      </p:cBhvr>
                                    </p:animEffect>
                                    <p:anim calcmode="lin" valueType="num">
                                      <p:cBhvr>
                                        <p:cTn id="51"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56" dur="26">
                                          <p:stCondLst>
                                            <p:cond delay="650"/>
                                          </p:stCondLst>
                                        </p:cTn>
                                        <p:tgtEl>
                                          <p:spTgt spid="3074"/>
                                        </p:tgtEl>
                                      </p:cBhvr>
                                      <p:to x="100000" y="60000"/>
                                    </p:animScale>
                                    <p:animScale>
                                      <p:cBhvr>
                                        <p:cTn id="57" dur="166" decel="50000">
                                          <p:stCondLst>
                                            <p:cond delay="676"/>
                                          </p:stCondLst>
                                        </p:cTn>
                                        <p:tgtEl>
                                          <p:spTgt spid="3074"/>
                                        </p:tgtEl>
                                      </p:cBhvr>
                                      <p:to x="100000" y="100000"/>
                                    </p:animScale>
                                    <p:animScale>
                                      <p:cBhvr>
                                        <p:cTn id="58" dur="26">
                                          <p:stCondLst>
                                            <p:cond delay="1312"/>
                                          </p:stCondLst>
                                        </p:cTn>
                                        <p:tgtEl>
                                          <p:spTgt spid="3074"/>
                                        </p:tgtEl>
                                      </p:cBhvr>
                                      <p:to x="100000" y="80000"/>
                                    </p:animScale>
                                    <p:animScale>
                                      <p:cBhvr>
                                        <p:cTn id="59" dur="166" decel="50000">
                                          <p:stCondLst>
                                            <p:cond delay="1338"/>
                                          </p:stCondLst>
                                        </p:cTn>
                                        <p:tgtEl>
                                          <p:spTgt spid="3074"/>
                                        </p:tgtEl>
                                      </p:cBhvr>
                                      <p:to x="100000" y="100000"/>
                                    </p:animScale>
                                    <p:animScale>
                                      <p:cBhvr>
                                        <p:cTn id="60" dur="26">
                                          <p:stCondLst>
                                            <p:cond delay="1642"/>
                                          </p:stCondLst>
                                        </p:cTn>
                                        <p:tgtEl>
                                          <p:spTgt spid="3074"/>
                                        </p:tgtEl>
                                      </p:cBhvr>
                                      <p:to x="100000" y="90000"/>
                                    </p:animScale>
                                    <p:animScale>
                                      <p:cBhvr>
                                        <p:cTn id="61" dur="166" decel="50000">
                                          <p:stCondLst>
                                            <p:cond delay="1668"/>
                                          </p:stCondLst>
                                        </p:cTn>
                                        <p:tgtEl>
                                          <p:spTgt spid="3074"/>
                                        </p:tgtEl>
                                      </p:cBhvr>
                                      <p:to x="100000" y="100000"/>
                                    </p:animScale>
                                    <p:animScale>
                                      <p:cBhvr>
                                        <p:cTn id="62" dur="26">
                                          <p:stCondLst>
                                            <p:cond delay="1808"/>
                                          </p:stCondLst>
                                        </p:cTn>
                                        <p:tgtEl>
                                          <p:spTgt spid="3074"/>
                                        </p:tgtEl>
                                      </p:cBhvr>
                                      <p:to x="100000" y="95000"/>
                                    </p:animScale>
                                    <p:animScale>
                                      <p:cBhvr>
                                        <p:cTn id="63" dur="166" decel="50000">
                                          <p:stCondLst>
                                            <p:cond delay="1834"/>
                                          </p:stCondLst>
                                        </p:cTn>
                                        <p:tgtEl>
                                          <p:spTgt spid="3074"/>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grpId="0" nodeType="click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fade">
                                      <p:cBhvr>
                                        <p:cTn id="68" dur="2000"/>
                                        <p:tgtEl>
                                          <p:spTgt spid="5"/>
                                        </p:tgtEl>
                                      </p:cBhvr>
                                    </p:animEffect>
                                    <p:anim calcmode="lin" valueType="num">
                                      <p:cBhvr>
                                        <p:cTn id="69" dur="2000" fill="hold"/>
                                        <p:tgtEl>
                                          <p:spTgt spid="5"/>
                                        </p:tgtEl>
                                        <p:attrNameLst>
                                          <p:attrName>ppt_w</p:attrName>
                                        </p:attrNameLst>
                                      </p:cBhvr>
                                      <p:tavLst>
                                        <p:tav tm="0" fmla="#ppt_w*sin(2.5*pi*$)">
                                          <p:val>
                                            <p:fltVal val="0"/>
                                          </p:val>
                                        </p:tav>
                                        <p:tav tm="100000">
                                          <p:val>
                                            <p:fltVal val="1"/>
                                          </p:val>
                                        </p:tav>
                                      </p:tavLst>
                                    </p:anim>
                                    <p:anim calcmode="lin" valueType="num">
                                      <p:cBhvr>
                                        <p:cTn id="70"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80120"/>
          </a:xfrm>
        </p:spPr>
        <p:txBody>
          <a:bodyPr/>
          <a:lstStyle/>
          <a:p>
            <a:pPr marL="0" indent="0">
              <a:buNone/>
            </a:pPr>
            <a:r>
              <a:rPr lang="es-CO" dirty="0" smtClean="0">
                <a:solidFill>
                  <a:srgbClr val="FF0000"/>
                </a:solidFill>
              </a:rPr>
              <a:t>1 </a:t>
            </a:r>
            <a:r>
              <a:rPr lang="es-CO" dirty="0">
                <a:solidFill>
                  <a:srgbClr val="FF0000"/>
                </a:solidFill>
              </a:rPr>
              <a:t>Ped. </a:t>
            </a:r>
            <a:r>
              <a:rPr lang="es-CO" dirty="0" smtClean="0">
                <a:solidFill>
                  <a:srgbClr val="FF0000"/>
                </a:solidFill>
              </a:rPr>
              <a:t>4:18</a:t>
            </a:r>
            <a:r>
              <a:rPr lang="es-CO" dirty="0"/>
              <a:t>.</a:t>
            </a:r>
            <a:r>
              <a:rPr lang="es-CO" dirty="0" smtClean="0"/>
              <a:t> </a:t>
            </a:r>
            <a:r>
              <a:rPr lang="es-CO" dirty="0"/>
              <a:t>"</a:t>
            </a:r>
            <a:r>
              <a:rPr lang="es-CO" b="1" dirty="0">
                <a:latin typeface="Agency FB" pitchFamily="34" charset="0"/>
              </a:rPr>
              <a:t>Si el justo con </a:t>
            </a:r>
            <a:r>
              <a:rPr lang="es-CO" b="1" u="sng" dirty="0">
                <a:latin typeface="Agency FB" pitchFamily="34" charset="0"/>
              </a:rPr>
              <a:t>dificultad</a:t>
            </a:r>
            <a:r>
              <a:rPr lang="es-CO" b="1" dirty="0">
                <a:latin typeface="Agency FB" pitchFamily="34" charset="0"/>
              </a:rPr>
              <a:t> se salva, ¿en dónde aparecerá el impío y el </a:t>
            </a:r>
            <a:r>
              <a:rPr lang="es-CO" b="1" dirty="0" smtClean="0">
                <a:latin typeface="Agency FB" pitchFamily="34" charset="0"/>
              </a:rPr>
              <a:t>pecador?</a:t>
            </a:r>
            <a:r>
              <a:rPr lang="es-CO" dirty="0" smtClean="0"/>
              <a:t>"</a:t>
            </a:r>
            <a:endParaRPr lang="es-CO" dirty="0"/>
          </a:p>
        </p:txBody>
      </p:sp>
      <p:sp>
        <p:nvSpPr>
          <p:cNvPr id="4" name="3 Rectángulo"/>
          <p:cNvSpPr/>
          <p:nvPr/>
        </p:nvSpPr>
        <p:spPr>
          <a:xfrm>
            <a:off x="179512" y="1988840"/>
            <a:ext cx="4572000" cy="3046988"/>
          </a:xfrm>
          <a:prstGeom prst="rect">
            <a:avLst/>
          </a:prstGeom>
        </p:spPr>
        <p:txBody>
          <a:bodyPr>
            <a:spAutoFit/>
          </a:bodyPr>
          <a:lstStyle/>
          <a:p>
            <a:pPr algn="ctr"/>
            <a:r>
              <a:rPr lang="es-CO" sz="3200" dirty="0"/>
              <a:t>La Biblia dice claramente que con </a:t>
            </a:r>
            <a:r>
              <a:rPr lang="es-CO" sz="3200" u="sng" dirty="0"/>
              <a:t>dificultad</a:t>
            </a:r>
            <a:r>
              <a:rPr lang="es-CO" sz="3200" dirty="0"/>
              <a:t> el justo se salva. No dice que es "fácil" ser cristiano. Eso implica que el camino sea angosto. </a:t>
            </a:r>
          </a:p>
        </p:txBody>
      </p:sp>
      <p:pic>
        <p:nvPicPr>
          <p:cNvPr id="5" name="Picture 2" descr="http://porundia.files.wordpress.com/2010/09/walkbyfaith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1512" y="2132856"/>
            <a:ext cx="4068960" cy="290442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23528" y="5301208"/>
            <a:ext cx="8496944" cy="1569660"/>
          </a:xfrm>
          <a:prstGeom prst="rect">
            <a:avLst/>
          </a:prstGeom>
        </p:spPr>
        <p:txBody>
          <a:bodyPr wrap="square">
            <a:spAutoFit/>
          </a:bodyPr>
          <a:lstStyle/>
          <a:p>
            <a:pPr algn="ctr"/>
            <a:r>
              <a:rPr lang="es-CO" dirty="0"/>
              <a:t> </a:t>
            </a:r>
            <a:r>
              <a:rPr lang="es-CO" sz="3200" b="1" dirty="0"/>
              <a:t>No temáis</a:t>
            </a:r>
            <a:r>
              <a:rPr lang="es-CO" sz="3200" dirty="0"/>
              <a:t>, </a:t>
            </a:r>
            <a:r>
              <a:rPr lang="es-CO" sz="3200" b="1" dirty="0"/>
              <a:t>manada pequeña</a:t>
            </a:r>
            <a:r>
              <a:rPr lang="es-CO" sz="3200" dirty="0"/>
              <a:t>; porque al Padre ha placido daros el </a:t>
            </a:r>
            <a:r>
              <a:rPr lang="es-CO" sz="3200" dirty="0" smtClean="0"/>
              <a:t>reino </a:t>
            </a:r>
            <a:r>
              <a:rPr lang="es-CO" sz="3200" dirty="0" smtClean="0">
                <a:solidFill>
                  <a:srgbClr val="FF0000"/>
                </a:solidFill>
              </a:rPr>
              <a:t>(Luc.12:32.</a:t>
            </a:r>
          </a:p>
          <a:p>
            <a:pPr algn="ctr"/>
            <a:r>
              <a:rPr lang="es-CO" sz="3200" dirty="0" smtClean="0"/>
              <a:t> ¡Que bueno es Dios!</a:t>
            </a:r>
            <a:endParaRPr lang="es-CO" sz="3200" dirty="0"/>
          </a:p>
        </p:txBody>
      </p:sp>
    </p:spTree>
    <p:extLst>
      <p:ext uri="{BB962C8B-B14F-4D97-AF65-F5344CB8AC3E}">
        <p14:creationId xmlns:p14="http://schemas.microsoft.com/office/powerpoint/2010/main" val="237035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anim calcmode="lin" valueType="num">
                                      <p:cBhvr>
                                        <p:cTn id="1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408712"/>
          </a:xfrm>
        </p:spPr>
        <p:txBody>
          <a:bodyPr>
            <a:normAutofit fontScale="85000" lnSpcReduction="20000"/>
          </a:bodyPr>
          <a:lstStyle/>
          <a:p>
            <a:pPr marL="0" indent="0" algn="ctr">
              <a:buNone/>
            </a:pPr>
            <a:r>
              <a:rPr lang="es-CO" sz="3300" dirty="0" smtClean="0"/>
              <a:t>Quizá usted se preguntará ¿Por </a:t>
            </a:r>
            <a:r>
              <a:rPr lang="es-CO" sz="3300" dirty="0"/>
              <a:t>qué, pues, dice </a:t>
            </a:r>
            <a:r>
              <a:rPr lang="es-CO" sz="3300" dirty="0" smtClean="0"/>
              <a:t>Cristo en </a:t>
            </a:r>
            <a:r>
              <a:rPr lang="es-CO" sz="3300" dirty="0">
                <a:solidFill>
                  <a:srgbClr val="FF0000"/>
                </a:solidFill>
              </a:rPr>
              <a:t>(Mat. 11:30)</a:t>
            </a:r>
            <a:r>
              <a:rPr lang="es-CO" sz="3300" dirty="0"/>
              <a:t> que </a:t>
            </a:r>
            <a:r>
              <a:rPr lang="es-CO" sz="3800" dirty="0"/>
              <a:t>"</a:t>
            </a:r>
            <a:r>
              <a:rPr lang="es-CO" sz="3800" b="1" dirty="0">
                <a:latin typeface="Agency FB" pitchFamily="34" charset="0"/>
              </a:rPr>
              <a:t>mi yugo es fácil, y ligera mi carga</a:t>
            </a:r>
            <a:r>
              <a:rPr lang="es-CO" sz="3300" dirty="0"/>
              <a:t>"? Y ¿por qué dice Juan que "</a:t>
            </a:r>
            <a:r>
              <a:rPr lang="es-CO" sz="3800" b="1" dirty="0">
                <a:latin typeface="Agency FB" pitchFamily="34" charset="0"/>
              </a:rPr>
              <a:t>sus mandamientos no son gravosos</a:t>
            </a:r>
            <a:r>
              <a:rPr lang="es-CO" sz="3300" dirty="0" smtClean="0"/>
              <a:t>"?</a:t>
            </a:r>
          </a:p>
          <a:p>
            <a:pPr marL="0" indent="0" algn="ctr">
              <a:buNone/>
            </a:pPr>
            <a:r>
              <a:rPr lang="es-CO" sz="3300" dirty="0" smtClean="0">
                <a:solidFill>
                  <a:srgbClr val="FF0000"/>
                </a:solidFill>
              </a:rPr>
              <a:t> </a:t>
            </a:r>
            <a:r>
              <a:rPr lang="es-CO" sz="3300" dirty="0">
                <a:solidFill>
                  <a:srgbClr val="FF0000"/>
                </a:solidFill>
              </a:rPr>
              <a:t>(1 </a:t>
            </a:r>
            <a:r>
              <a:rPr lang="es-CO" sz="3300" dirty="0" smtClean="0">
                <a:solidFill>
                  <a:srgbClr val="FF0000"/>
                </a:solidFill>
              </a:rPr>
              <a:t>Juan</a:t>
            </a:r>
            <a:r>
              <a:rPr lang="es-CO" sz="3300" dirty="0">
                <a:solidFill>
                  <a:srgbClr val="FF0000"/>
                </a:solidFill>
              </a:rPr>
              <a:t>. 5:3). </a:t>
            </a:r>
            <a:endParaRPr lang="es-CO" sz="3300" dirty="0" smtClean="0">
              <a:solidFill>
                <a:srgbClr val="FF0000"/>
              </a:solidFill>
            </a:endParaRPr>
          </a:p>
          <a:p>
            <a:pPr marL="0" indent="0" algn="ctr">
              <a:buNone/>
            </a:pPr>
            <a:r>
              <a:rPr lang="es-CO" dirty="0"/>
              <a:t>O</a:t>
            </a:r>
            <a:r>
              <a:rPr lang="es-CO" dirty="0" smtClean="0"/>
              <a:t>bsérvese </a:t>
            </a:r>
            <a:r>
              <a:rPr lang="es-CO" dirty="0"/>
              <a:t>que Cristo habla de su </a:t>
            </a:r>
            <a:r>
              <a:rPr lang="es-CO" i="1" dirty="0"/>
              <a:t>yugo</a:t>
            </a:r>
            <a:r>
              <a:rPr lang="es-CO" dirty="0"/>
              <a:t>, como también de su </a:t>
            </a:r>
            <a:r>
              <a:rPr lang="es-CO" i="1" dirty="0"/>
              <a:t>carga</a:t>
            </a:r>
            <a:r>
              <a:rPr lang="es-CO" dirty="0"/>
              <a:t>. Su "yugo" se refiere a su autoridad; debemos someternos completamente a ella. Su "carga" son sus mandamientos, los cuales no son </a:t>
            </a:r>
            <a:r>
              <a:rPr lang="es-CO" dirty="0" smtClean="0"/>
              <a:t>gravosos.</a:t>
            </a:r>
          </a:p>
          <a:p>
            <a:pPr marL="0" indent="0">
              <a:buNone/>
            </a:pPr>
            <a:endParaRPr lang="es-CO" dirty="0"/>
          </a:p>
          <a:p>
            <a:pPr marL="0" indent="0" algn="ctr">
              <a:buNone/>
            </a:pPr>
            <a:r>
              <a:rPr lang="es-CO" dirty="0" smtClean="0"/>
              <a:t>El </a:t>
            </a:r>
            <a:r>
              <a:rPr lang="es-CO" dirty="0"/>
              <a:t>requiere una justicia mayor que la de los escribas y fariseos </a:t>
            </a:r>
            <a:r>
              <a:rPr lang="es-CO" dirty="0" smtClean="0">
                <a:solidFill>
                  <a:srgbClr val="FF0000"/>
                </a:solidFill>
              </a:rPr>
              <a:t>(Lea Mat</a:t>
            </a:r>
            <a:r>
              <a:rPr lang="es-CO" dirty="0">
                <a:solidFill>
                  <a:srgbClr val="FF0000"/>
                </a:solidFill>
              </a:rPr>
              <a:t>. 5:20; 23:4)</a:t>
            </a:r>
            <a:r>
              <a:rPr lang="es-CO" dirty="0"/>
              <a:t>. El requiere servicio que procede del corazón puro, y no solamente los actos externos. S</a:t>
            </a:r>
            <a:r>
              <a:rPr lang="es-CO" dirty="0" smtClean="0"/>
              <a:t>u </a:t>
            </a:r>
            <a:r>
              <a:rPr lang="es-CO" dirty="0"/>
              <a:t>servicio es </a:t>
            </a:r>
            <a:r>
              <a:rPr lang="es-CO" dirty="0" smtClean="0"/>
              <a:t>agradable porque es motivado por amor. </a:t>
            </a:r>
            <a:r>
              <a:rPr lang="es-CO" dirty="0"/>
              <a:t>El es Maestro exigente, pero también bondadoso. No es abusivo. No maltrata a sus seguidores. El maestro abusivo es </a:t>
            </a:r>
            <a:r>
              <a:rPr lang="es-CO" dirty="0" smtClean="0"/>
              <a:t>Satanás, que nos acosa con el </a:t>
            </a:r>
            <a:r>
              <a:rPr lang="es-CO" dirty="0"/>
              <a:t>pecado</a:t>
            </a:r>
            <a:r>
              <a:rPr lang="es-CO" dirty="0" smtClean="0"/>
              <a:t>.</a:t>
            </a:r>
            <a:endParaRPr lang="es-CO" dirty="0"/>
          </a:p>
        </p:txBody>
      </p:sp>
    </p:spTree>
    <p:extLst>
      <p:ext uri="{BB962C8B-B14F-4D97-AF65-F5344CB8AC3E}">
        <p14:creationId xmlns:p14="http://schemas.microsoft.com/office/powerpoint/2010/main" val="303112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00"/>
                                        <p:tgtEl>
                                          <p:spTgt spid="3">
                                            <p:txEl>
                                              <p:pRg st="2" end="2"/>
                                            </p:txEl>
                                          </p:spTgt>
                                        </p:tgtEl>
                                      </p:cBhvr>
                                    </p:animEffect>
                                    <p:anim calcmode="lin" valueType="num">
                                      <p:cBhvr>
                                        <p:cTn id="1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p:cTn id="2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656184"/>
          </a:xfrm>
        </p:spPr>
        <p:txBody>
          <a:bodyPr>
            <a:normAutofit lnSpcReduction="10000"/>
          </a:bodyPr>
          <a:lstStyle/>
          <a:p>
            <a:pPr marL="0" indent="0" algn="ctr">
              <a:buNone/>
            </a:pPr>
            <a:r>
              <a:rPr lang="es-CO" sz="3600" b="1" i="1" dirty="0" smtClean="0">
                <a:solidFill>
                  <a:srgbClr val="FF0000"/>
                </a:solidFill>
              </a:rPr>
              <a:t>Quizá usted se hará la siguiente pregunta: ¿Si </a:t>
            </a:r>
            <a:r>
              <a:rPr lang="es-CO" sz="3600" b="1" i="1" dirty="0">
                <a:solidFill>
                  <a:srgbClr val="FF0000"/>
                </a:solidFill>
              </a:rPr>
              <a:t>l</a:t>
            </a:r>
            <a:r>
              <a:rPr lang="es-CO" sz="3600" b="1" i="1" dirty="0" smtClean="0">
                <a:solidFill>
                  <a:srgbClr val="FF0000"/>
                </a:solidFill>
              </a:rPr>
              <a:t>a </a:t>
            </a:r>
            <a:r>
              <a:rPr lang="es-CO" sz="3600" b="1" i="1" dirty="0">
                <a:solidFill>
                  <a:srgbClr val="FF0000"/>
                </a:solidFill>
              </a:rPr>
              <a:t>puerta es estrecha y el camino angosto porque tenemos que </a:t>
            </a:r>
            <a:r>
              <a:rPr lang="es-CO" sz="3600" b="1" i="1" dirty="0" smtClean="0">
                <a:solidFill>
                  <a:srgbClr val="FF0000"/>
                </a:solidFill>
              </a:rPr>
              <a:t>cambiar?</a:t>
            </a:r>
            <a:endParaRPr lang="es-CO" sz="3600" b="1" i="1" dirty="0">
              <a:solidFill>
                <a:srgbClr val="FF0000"/>
              </a:solidFill>
            </a:endParaRPr>
          </a:p>
        </p:txBody>
      </p:sp>
      <p:pic>
        <p:nvPicPr>
          <p:cNvPr id="1026" name="Picture 2" descr="http://t2.gstatic.com/images?q=tbn:ANd9GcRJSicv8-WJnb_LYpro8aTzA1CBFtc9BgpNUrO8u64ws7UDPQ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1319" y="5037463"/>
            <a:ext cx="1524000" cy="15240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haciendomemes.com/samples/success-baby/internet-meme134591083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3" y="2420888"/>
            <a:ext cx="3285493" cy="25980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536" y="2204864"/>
            <a:ext cx="4572000" cy="2554545"/>
          </a:xfrm>
          <a:prstGeom prst="rect">
            <a:avLst/>
          </a:prstGeom>
        </p:spPr>
        <p:txBody>
          <a:bodyPr>
            <a:spAutoFit/>
          </a:bodyPr>
          <a:lstStyle/>
          <a:p>
            <a:r>
              <a:rPr lang="es-CO" sz="3200" dirty="0">
                <a:solidFill>
                  <a:srgbClr val="FF0000"/>
                </a:solidFill>
              </a:rPr>
              <a:t>Mat. 16:24; Luc. 9:23,</a:t>
            </a:r>
            <a:r>
              <a:rPr lang="es-CO" sz="3200" dirty="0"/>
              <a:t> "Si alguno quiere venir en pos de mí, niéguese a sí mismo, y tome su cruz (cada día), y sígame</a:t>
            </a:r>
            <a:r>
              <a:rPr lang="es-CO" sz="3200" dirty="0" smtClean="0"/>
              <a:t>".</a:t>
            </a:r>
            <a:endParaRPr lang="es-CO" sz="3200" dirty="0"/>
          </a:p>
        </p:txBody>
      </p:sp>
      <p:sp>
        <p:nvSpPr>
          <p:cNvPr id="4" name="3 Rectángulo"/>
          <p:cNvSpPr/>
          <p:nvPr/>
        </p:nvSpPr>
        <p:spPr>
          <a:xfrm>
            <a:off x="3563888" y="5205318"/>
            <a:ext cx="5201001" cy="1384995"/>
          </a:xfrm>
          <a:prstGeom prst="rect">
            <a:avLst/>
          </a:prstGeom>
        </p:spPr>
        <p:txBody>
          <a:bodyPr wrap="square">
            <a:spAutoFit/>
          </a:bodyPr>
          <a:lstStyle/>
          <a:p>
            <a:r>
              <a:rPr lang="es-CO" dirty="0"/>
              <a:t> </a:t>
            </a:r>
            <a:r>
              <a:rPr lang="es-CO" sz="2800" dirty="0"/>
              <a:t>Es muy difícil someter nuestra voluntad a la voluntad de otro, aun a la voluntad de Dios.</a:t>
            </a:r>
          </a:p>
        </p:txBody>
      </p:sp>
    </p:spTree>
    <p:extLst>
      <p:ext uri="{BB962C8B-B14F-4D97-AF65-F5344CB8AC3E}">
        <p14:creationId xmlns:p14="http://schemas.microsoft.com/office/powerpoint/2010/main" val="4274662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1028"/>
                                        </p:tgtEl>
                                        <p:attrNameLst>
                                          <p:attrName>style.visibility</p:attrName>
                                        </p:attrNameLst>
                                      </p:cBhvr>
                                      <p:to>
                                        <p:strVal val="visible"/>
                                      </p:to>
                                    </p:set>
                                    <p:animEffect transition="in" filter="wipe(down)">
                                      <p:cBhvr>
                                        <p:cTn id="32" dur="580">
                                          <p:stCondLst>
                                            <p:cond delay="0"/>
                                          </p:stCondLst>
                                        </p:cTn>
                                        <p:tgtEl>
                                          <p:spTgt spid="1028"/>
                                        </p:tgtEl>
                                      </p:cBhvr>
                                    </p:animEffect>
                                    <p:anim calcmode="lin" valueType="num">
                                      <p:cBhvr>
                                        <p:cTn id="33"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38" dur="26">
                                          <p:stCondLst>
                                            <p:cond delay="650"/>
                                          </p:stCondLst>
                                        </p:cTn>
                                        <p:tgtEl>
                                          <p:spTgt spid="1028"/>
                                        </p:tgtEl>
                                      </p:cBhvr>
                                      <p:to x="100000" y="60000"/>
                                    </p:animScale>
                                    <p:animScale>
                                      <p:cBhvr>
                                        <p:cTn id="39" dur="166" decel="50000">
                                          <p:stCondLst>
                                            <p:cond delay="676"/>
                                          </p:stCondLst>
                                        </p:cTn>
                                        <p:tgtEl>
                                          <p:spTgt spid="1028"/>
                                        </p:tgtEl>
                                      </p:cBhvr>
                                      <p:to x="100000" y="100000"/>
                                    </p:animScale>
                                    <p:animScale>
                                      <p:cBhvr>
                                        <p:cTn id="40" dur="26">
                                          <p:stCondLst>
                                            <p:cond delay="1312"/>
                                          </p:stCondLst>
                                        </p:cTn>
                                        <p:tgtEl>
                                          <p:spTgt spid="1028"/>
                                        </p:tgtEl>
                                      </p:cBhvr>
                                      <p:to x="100000" y="80000"/>
                                    </p:animScale>
                                    <p:animScale>
                                      <p:cBhvr>
                                        <p:cTn id="41" dur="166" decel="50000">
                                          <p:stCondLst>
                                            <p:cond delay="1338"/>
                                          </p:stCondLst>
                                        </p:cTn>
                                        <p:tgtEl>
                                          <p:spTgt spid="1028"/>
                                        </p:tgtEl>
                                      </p:cBhvr>
                                      <p:to x="100000" y="100000"/>
                                    </p:animScale>
                                    <p:animScale>
                                      <p:cBhvr>
                                        <p:cTn id="42" dur="26">
                                          <p:stCondLst>
                                            <p:cond delay="1642"/>
                                          </p:stCondLst>
                                        </p:cTn>
                                        <p:tgtEl>
                                          <p:spTgt spid="1028"/>
                                        </p:tgtEl>
                                      </p:cBhvr>
                                      <p:to x="100000" y="90000"/>
                                    </p:animScale>
                                    <p:animScale>
                                      <p:cBhvr>
                                        <p:cTn id="43" dur="166" decel="50000">
                                          <p:stCondLst>
                                            <p:cond delay="1668"/>
                                          </p:stCondLst>
                                        </p:cTn>
                                        <p:tgtEl>
                                          <p:spTgt spid="1028"/>
                                        </p:tgtEl>
                                      </p:cBhvr>
                                      <p:to x="100000" y="100000"/>
                                    </p:animScale>
                                    <p:animScale>
                                      <p:cBhvr>
                                        <p:cTn id="44" dur="26">
                                          <p:stCondLst>
                                            <p:cond delay="1808"/>
                                          </p:stCondLst>
                                        </p:cTn>
                                        <p:tgtEl>
                                          <p:spTgt spid="1028"/>
                                        </p:tgtEl>
                                      </p:cBhvr>
                                      <p:to x="100000" y="95000"/>
                                    </p:animScale>
                                    <p:animScale>
                                      <p:cBhvr>
                                        <p:cTn id="45" dur="166" decel="50000">
                                          <p:stCondLst>
                                            <p:cond delay="1834"/>
                                          </p:stCondLst>
                                        </p:cTn>
                                        <p:tgtEl>
                                          <p:spTgt spid="1028"/>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nodeType="clickEffect">
                                  <p:stCondLst>
                                    <p:cond delay="0"/>
                                  </p:stCondLst>
                                  <p:childTnLst>
                                    <p:set>
                                      <p:cBhvr>
                                        <p:cTn id="49" dur="1" fill="hold">
                                          <p:stCondLst>
                                            <p:cond delay="0"/>
                                          </p:stCondLst>
                                        </p:cTn>
                                        <p:tgtEl>
                                          <p:spTgt spid="1026"/>
                                        </p:tgtEl>
                                        <p:attrNameLst>
                                          <p:attrName>style.visibility</p:attrName>
                                        </p:attrNameLst>
                                      </p:cBhvr>
                                      <p:to>
                                        <p:strVal val="visible"/>
                                      </p:to>
                                    </p:set>
                                    <p:animEffect transition="in" filter="wipe(down)">
                                      <p:cBhvr>
                                        <p:cTn id="50" dur="580">
                                          <p:stCondLst>
                                            <p:cond delay="0"/>
                                          </p:stCondLst>
                                        </p:cTn>
                                        <p:tgtEl>
                                          <p:spTgt spid="1026"/>
                                        </p:tgtEl>
                                      </p:cBhvr>
                                    </p:animEffect>
                                    <p:anim calcmode="lin" valueType="num">
                                      <p:cBhvr>
                                        <p:cTn id="51"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56" dur="26">
                                          <p:stCondLst>
                                            <p:cond delay="650"/>
                                          </p:stCondLst>
                                        </p:cTn>
                                        <p:tgtEl>
                                          <p:spTgt spid="1026"/>
                                        </p:tgtEl>
                                      </p:cBhvr>
                                      <p:to x="100000" y="60000"/>
                                    </p:animScale>
                                    <p:animScale>
                                      <p:cBhvr>
                                        <p:cTn id="57" dur="166" decel="50000">
                                          <p:stCondLst>
                                            <p:cond delay="676"/>
                                          </p:stCondLst>
                                        </p:cTn>
                                        <p:tgtEl>
                                          <p:spTgt spid="1026"/>
                                        </p:tgtEl>
                                      </p:cBhvr>
                                      <p:to x="100000" y="100000"/>
                                    </p:animScale>
                                    <p:animScale>
                                      <p:cBhvr>
                                        <p:cTn id="58" dur="26">
                                          <p:stCondLst>
                                            <p:cond delay="1312"/>
                                          </p:stCondLst>
                                        </p:cTn>
                                        <p:tgtEl>
                                          <p:spTgt spid="1026"/>
                                        </p:tgtEl>
                                      </p:cBhvr>
                                      <p:to x="100000" y="80000"/>
                                    </p:animScale>
                                    <p:animScale>
                                      <p:cBhvr>
                                        <p:cTn id="59" dur="166" decel="50000">
                                          <p:stCondLst>
                                            <p:cond delay="1338"/>
                                          </p:stCondLst>
                                        </p:cTn>
                                        <p:tgtEl>
                                          <p:spTgt spid="1026"/>
                                        </p:tgtEl>
                                      </p:cBhvr>
                                      <p:to x="100000" y="100000"/>
                                    </p:animScale>
                                    <p:animScale>
                                      <p:cBhvr>
                                        <p:cTn id="60" dur="26">
                                          <p:stCondLst>
                                            <p:cond delay="1642"/>
                                          </p:stCondLst>
                                        </p:cTn>
                                        <p:tgtEl>
                                          <p:spTgt spid="1026"/>
                                        </p:tgtEl>
                                      </p:cBhvr>
                                      <p:to x="100000" y="90000"/>
                                    </p:animScale>
                                    <p:animScale>
                                      <p:cBhvr>
                                        <p:cTn id="61" dur="166" decel="50000">
                                          <p:stCondLst>
                                            <p:cond delay="1668"/>
                                          </p:stCondLst>
                                        </p:cTn>
                                        <p:tgtEl>
                                          <p:spTgt spid="1026"/>
                                        </p:tgtEl>
                                      </p:cBhvr>
                                      <p:to x="100000" y="100000"/>
                                    </p:animScale>
                                    <p:animScale>
                                      <p:cBhvr>
                                        <p:cTn id="62" dur="26">
                                          <p:stCondLst>
                                            <p:cond delay="1808"/>
                                          </p:stCondLst>
                                        </p:cTn>
                                        <p:tgtEl>
                                          <p:spTgt spid="1026"/>
                                        </p:tgtEl>
                                      </p:cBhvr>
                                      <p:to x="100000" y="95000"/>
                                    </p:animScale>
                                    <p:animScale>
                                      <p:cBhvr>
                                        <p:cTn id="63"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408712"/>
          </a:xfrm>
        </p:spPr>
        <p:txBody>
          <a:bodyPr>
            <a:normAutofit fontScale="92500" lnSpcReduction="20000"/>
          </a:bodyPr>
          <a:lstStyle/>
          <a:p>
            <a:pPr marL="0" indent="0" algn="ctr">
              <a:buNone/>
            </a:pPr>
            <a:r>
              <a:rPr lang="es-CO" dirty="0" smtClean="0"/>
              <a:t>Todo </a:t>
            </a:r>
            <a:r>
              <a:rPr lang="es-CO" dirty="0"/>
              <a:t>el mundo quiere hacer su propia voluntad. Quiere hacer lo que él mismo quiere hacer. El trabajo principal de criar hijos es el de sujetar la voluntad de ellos a la voluntad de sus </a:t>
            </a:r>
            <a:r>
              <a:rPr lang="es-CO" dirty="0" smtClean="0"/>
              <a:t>padres.</a:t>
            </a:r>
          </a:p>
          <a:p>
            <a:pPr marL="0" indent="0" algn="ctr">
              <a:buNone/>
            </a:pPr>
            <a:r>
              <a:rPr lang="es-CO" dirty="0" smtClean="0"/>
              <a:t> </a:t>
            </a:r>
            <a:r>
              <a:rPr lang="es-CO" dirty="0" smtClean="0">
                <a:solidFill>
                  <a:srgbClr val="FF0000"/>
                </a:solidFill>
              </a:rPr>
              <a:t>(Lea Efes</a:t>
            </a:r>
            <a:r>
              <a:rPr lang="es-CO" dirty="0">
                <a:solidFill>
                  <a:srgbClr val="FF0000"/>
                </a:solidFill>
              </a:rPr>
              <a:t>. 6:1-4).</a:t>
            </a:r>
            <a:r>
              <a:rPr lang="es-CO" dirty="0"/>
              <a:t> </a:t>
            </a:r>
            <a:endParaRPr lang="es-CO" dirty="0" smtClean="0"/>
          </a:p>
          <a:p>
            <a:pPr marL="0" indent="0">
              <a:buNone/>
            </a:pPr>
            <a:endParaRPr lang="es-CO" dirty="0" smtClean="0"/>
          </a:p>
          <a:p>
            <a:pPr marL="0" indent="0" algn="ctr">
              <a:buNone/>
            </a:pPr>
            <a:r>
              <a:rPr lang="es-CO" dirty="0" smtClean="0"/>
              <a:t>Otro </a:t>
            </a:r>
            <a:r>
              <a:rPr lang="es-CO" dirty="0"/>
              <a:t>problema grande en el hogar es que la mujer no quiere sujetar su voluntad a la voluntad del </a:t>
            </a:r>
            <a:r>
              <a:rPr lang="es-CO" dirty="0" smtClean="0"/>
              <a:t>marido.</a:t>
            </a:r>
          </a:p>
          <a:p>
            <a:pPr marL="0" indent="0" algn="ctr">
              <a:buNone/>
            </a:pPr>
            <a:r>
              <a:rPr lang="es-CO" dirty="0" smtClean="0">
                <a:solidFill>
                  <a:srgbClr val="FF0000"/>
                </a:solidFill>
              </a:rPr>
              <a:t> (Lea Efes</a:t>
            </a:r>
            <a:r>
              <a:rPr lang="es-CO" dirty="0">
                <a:solidFill>
                  <a:srgbClr val="FF0000"/>
                </a:solidFill>
              </a:rPr>
              <a:t>. 5:22-24).</a:t>
            </a:r>
            <a:r>
              <a:rPr lang="es-CO" dirty="0"/>
              <a:t> </a:t>
            </a:r>
            <a:endParaRPr lang="es-CO" dirty="0" smtClean="0"/>
          </a:p>
          <a:p>
            <a:pPr marL="0" indent="0" algn="ctr">
              <a:buNone/>
            </a:pPr>
            <a:endParaRPr lang="es-CO" dirty="0"/>
          </a:p>
          <a:p>
            <a:pPr marL="0" indent="0" algn="ctr">
              <a:buNone/>
            </a:pPr>
            <a:r>
              <a:rPr lang="es-CO" dirty="0" smtClean="0"/>
              <a:t>Y el problema de nosotros los hombres es que no queremos sujetar nuestra voluntad a la de Dios. Por eso dice Jesús: «</a:t>
            </a:r>
            <a:r>
              <a:rPr lang="es-CO" dirty="0"/>
              <a:t>s</a:t>
            </a:r>
            <a:r>
              <a:rPr lang="es-CO" dirty="0" smtClean="0"/>
              <a:t>i alguno quiere», </a:t>
            </a:r>
            <a:r>
              <a:rPr lang="es-CO" i="1" u="sng" dirty="0" smtClean="0"/>
              <a:t>masculino</a:t>
            </a:r>
            <a:r>
              <a:rPr lang="es-CO" dirty="0" smtClean="0"/>
              <a:t>, una demostración de ello es que la mayoría de los miembros de la iglesia son mujeres.  </a:t>
            </a:r>
          </a:p>
        </p:txBody>
      </p:sp>
    </p:spTree>
    <p:extLst>
      <p:ext uri="{BB962C8B-B14F-4D97-AF65-F5344CB8AC3E}">
        <p14:creationId xmlns:p14="http://schemas.microsoft.com/office/powerpoint/2010/main" val="113109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heel(1)">
                                      <p:cBhvr>
                                        <p:cTn id="33"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568952" cy="6048672"/>
          </a:xfrm>
        </p:spPr>
        <p:txBody>
          <a:bodyPr>
            <a:normAutofit lnSpcReduction="10000"/>
          </a:bodyPr>
          <a:lstStyle/>
          <a:p>
            <a:pPr marL="0" indent="0" algn="ctr">
              <a:buNone/>
            </a:pPr>
            <a:r>
              <a:rPr lang="es-CO" dirty="0" smtClean="0"/>
              <a:t>Para los tres grupos de personas Cristo </a:t>
            </a:r>
            <a:r>
              <a:rPr lang="es-CO" dirty="0"/>
              <a:t>nos dejó el ejemplo de </a:t>
            </a:r>
            <a:r>
              <a:rPr lang="es-CO" i="1" dirty="0"/>
              <a:t>aprender</a:t>
            </a:r>
            <a:r>
              <a:rPr lang="es-CO" dirty="0"/>
              <a:t> la </a:t>
            </a:r>
            <a:r>
              <a:rPr lang="es-CO" dirty="0" smtClean="0"/>
              <a:t>obediencia.</a:t>
            </a:r>
          </a:p>
          <a:p>
            <a:pPr marL="0" indent="0" algn="ctr">
              <a:buNone/>
            </a:pPr>
            <a:r>
              <a:rPr lang="es-CO" dirty="0" smtClean="0"/>
              <a:t> </a:t>
            </a:r>
            <a:r>
              <a:rPr lang="es-CO" dirty="0">
                <a:solidFill>
                  <a:srgbClr val="FF0000"/>
                </a:solidFill>
              </a:rPr>
              <a:t>(</a:t>
            </a:r>
            <a:r>
              <a:rPr lang="es-CO" dirty="0" smtClean="0">
                <a:solidFill>
                  <a:srgbClr val="FF0000"/>
                </a:solidFill>
              </a:rPr>
              <a:t>Lea Luc.2:51; Heb</a:t>
            </a:r>
            <a:r>
              <a:rPr lang="es-CO" dirty="0">
                <a:solidFill>
                  <a:srgbClr val="FF0000"/>
                </a:solidFill>
              </a:rPr>
              <a:t>. 5:8)</a:t>
            </a:r>
            <a:r>
              <a:rPr lang="es-CO" dirty="0"/>
              <a:t>. </a:t>
            </a:r>
            <a:endParaRPr lang="es-CO" dirty="0" smtClean="0"/>
          </a:p>
          <a:p>
            <a:pPr marL="0" indent="0">
              <a:buNone/>
            </a:pPr>
            <a:endParaRPr lang="es-CO" dirty="0" smtClean="0"/>
          </a:p>
          <a:p>
            <a:pPr marL="0" indent="0" algn="ctr">
              <a:buNone/>
            </a:pPr>
            <a:r>
              <a:rPr lang="es-CO" dirty="0" smtClean="0"/>
              <a:t>En </a:t>
            </a:r>
            <a:r>
              <a:rPr lang="es-CO" dirty="0"/>
              <a:t>Getsemaní El dijo, "</a:t>
            </a:r>
            <a:r>
              <a:rPr lang="es-CO" b="1" dirty="0">
                <a:latin typeface="Agency FB" pitchFamily="34" charset="0"/>
              </a:rPr>
              <a:t>Padre mío, si es posible, pase de mí esta copa; pero </a:t>
            </a:r>
            <a:r>
              <a:rPr lang="es-CO" b="1" u="sng" dirty="0">
                <a:latin typeface="Agency FB" pitchFamily="34" charset="0"/>
              </a:rPr>
              <a:t>no sea como yo quiero, sino como tú</a:t>
            </a:r>
            <a:r>
              <a:rPr lang="es-CO" dirty="0"/>
              <a:t>" </a:t>
            </a:r>
            <a:endParaRPr lang="es-CO" dirty="0" smtClean="0"/>
          </a:p>
          <a:p>
            <a:pPr marL="0" indent="0" algn="ctr">
              <a:buNone/>
            </a:pPr>
            <a:r>
              <a:rPr lang="es-CO" dirty="0" smtClean="0">
                <a:solidFill>
                  <a:srgbClr val="FF0000"/>
                </a:solidFill>
              </a:rPr>
              <a:t>(</a:t>
            </a:r>
            <a:r>
              <a:rPr lang="es-CO" dirty="0">
                <a:solidFill>
                  <a:srgbClr val="FF0000"/>
                </a:solidFill>
              </a:rPr>
              <a:t>Mat. 26:39)</a:t>
            </a:r>
            <a:r>
              <a:rPr lang="es-CO" dirty="0"/>
              <a:t>. </a:t>
            </a:r>
          </a:p>
          <a:p>
            <a:pPr marL="0" indent="0" algn="ctr">
              <a:buNone/>
            </a:pPr>
            <a:endParaRPr lang="es-CO" dirty="0" smtClean="0"/>
          </a:p>
          <a:p>
            <a:pPr marL="0" indent="0" algn="ctr">
              <a:buNone/>
            </a:pPr>
            <a:r>
              <a:rPr lang="es-CO" dirty="0" smtClean="0"/>
              <a:t>El </a:t>
            </a:r>
            <a:r>
              <a:rPr lang="es-CO" dirty="0"/>
              <a:t>significado básico de la palabra "</a:t>
            </a:r>
            <a:r>
              <a:rPr lang="es-CO" b="1" dirty="0"/>
              <a:t>MANSO</a:t>
            </a:r>
            <a:r>
              <a:rPr lang="es-CO" dirty="0"/>
              <a:t>" es la sujeción de la voluntad al control de </a:t>
            </a:r>
            <a:r>
              <a:rPr lang="es-CO" dirty="0" smtClean="0"/>
              <a:t>Dios.</a:t>
            </a:r>
          </a:p>
          <a:p>
            <a:pPr marL="0" indent="0" algn="ctr">
              <a:buNone/>
            </a:pPr>
            <a:r>
              <a:rPr lang="es-CO" dirty="0" smtClean="0"/>
              <a:t> </a:t>
            </a:r>
            <a:r>
              <a:rPr lang="es-CO" dirty="0" smtClean="0">
                <a:solidFill>
                  <a:srgbClr val="FF0000"/>
                </a:solidFill>
              </a:rPr>
              <a:t>(Lea Mat.11:2).</a:t>
            </a:r>
            <a:endParaRPr lang="es-CO" dirty="0"/>
          </a:p>
          <a:p>
            <a:endParaRPr lang="es-CO" dirty="0"/>
          </a:p>
        </p:txBody>
      </p:sp>
    </p:spTree>
    <p:extLst>
      <p:ext uri="{BB962C8B-B14F-4D97-AF65-F5344CB8AC3E}">
        <p14:creationId xmlns:p14="http://schemas.microsoft.com/office/powerpoint/2010/main" val="1211542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heel(1)">
                                      <p:cBhvr>
                                        <p:cTn id="18" dur="20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heel(1)">
                                      <p:cBhvr>
                                        <p:cTn id="23" dur="2000"/>
                                        <p:tgtEl>
                                          <p:spTgt spid="3">
                                            <p:txEl>
                                              <p:pRg st="6" end="6"/>
                                            </p:txEl>
                                          </p:spTgt>
                                        </p:tgtEl>
                                      </p:cBhvr>
                                    </p:animEffect>
                                  </p:childTnLst>
                                </p:cTn>
                              </p:par>
                              <p:par>
                                <p:cTn id="24" presetID="21" presetClass="entr" presetSubtype="1"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wheel(1)">
                                      <p:cBhvr>
                                        <p:cTn id="26"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264696"/>
          </a:xfrm>
        </p:spPr>
        <p:txBody>
          <a:bodyPr>
            <a:normAutofit fontScale="85000" lnSpcReduction="20000"/>
          </a:bodyPr>
          <a:lstStyle/>
          <a:p>
            <a:pPr marL="0" indent="0" algn="ctr">
              <a:buNone/>
            </a:pPr>
            <a:r>
              <a:rPr lang="es-CO" sz="4100" dirty="0" smtClean="0">
                <a:solidFill>
                  <a:srgbClr val="FF0000"/>
                </a:solidFill>
              </a:rPr>
              <a:t>Entrar por la </a:t>
            </a:r>
            <a:r>
              <a:rPr lang="es-CO" sz="4100" b="1" i="1" dirty="0" smtClean="0">
                <a:solidFill>
                  <a:srgbClr val="FF0000"/>
                </a:solidFill>
              </a:rPr>
              <a:t>puerta estrecha </a:t>
            </a:r>
            <a:r>
              <a:rPr lang="es-CO" sz="4100" b="1" i="1" dirty="0">
                <a:solidFill>
                  <a:srgbClr val="FF0000"/>
                </a:solidFill>
              </a:rPr>
              <a:t>y el camino angosto </a:t>
            </a:r>
            <a:r>
              <a:rPr lang="es-CO" sz="4100" dirty="0">
                <a:solidFill>
                  <a:srgbClr val="FF0000"/>
                </a:solidFill>
              </a:rPr>
              <a:t>r</a:t>
            </a:r>
            <a:r>
              <a:rPr lang="es-CO" sz="4100" dirty="0" smtClean="0">
                <a:solidFill>
                  <a:srgbClr val="FF0000"/>
                </a:solidFill>
              </a:rPr>
              <a:t>equiere </a:t>
            </a:r>
            <a:r>
              <a:rPr lang="es-CO" sz="4100" dirty="0">
                <a:solidFill>
                  <a:srgbClr val="FF0000"/>
                </a:solidFill>
              </a:rPr>
              <a:t>el </a:t>
            </a:r>
            <a:r>
              <a:rPr lang="es-CO" sz="4100" i="1" dirty="0" smtClean="0">
                <a:solidFill>
                  <a:srgbClr val="FF0000"/>
                </a:solidFill>
              </a:rPr>
              <a:t>arrepentimiento</a:t>
            </a:r>
          </a:p>
          <a:p>
            <a:pPr marL="0" indent="0" algn="ctr">
              <a:buNone/>
            </a:pPr>
            <a:endParaRPr lang="es-CO" dirty="0" smtClean="0"/>
          </a:p>
          <a:p>
            <a:pPr marL="0" indent="0" algn="ctr">
              <a:buNone/>
            </a:pPr>
            <a:r>
              <a:rPr lang="es-CO" sz="3600" b="1" dirty="0" smtClean="0"/>
              <a:t>¿</a:t>
            </a:r>
            <a:r>
              <a:rPr lang="es-CO" sz="3600" b="1" dirty="0"/>
              <a:t>Q</a:t>
            </a:r>
            <a:r>
              <a:rPr lang="es-CO" sz="3600" b="1" dirty="0" smtClean="0"/>
              <a:t>ue </a:t>
            </a:r>
            <a:r>
              <a:rPr lang="es-CO" sz="3600" b="1" dirty="0"/>
              <a:t>significa </a:t>
            </a:r>
            <a:r>
              <a:rPr lang="es-CO" sz="3600" b="1" i="1" dirty="0" smtClean="0"/>
              <a:t>cambiar?</a:t>
            </a:r>
            <a:endParaRPr lang="es-CO" sz="3600" b="1" dirty="0"/>
          </a:p>
          <a:p>
            <a:pPr marL="0" indent="0">
              <a:buNone/>
            </a:pPr>
            <a:r>
              <a:rPr lang="es-CO" sz="4200" b="1" dirty="0" smtClean="0">
                <a:solidFill>
                  <a:srgbClr val="FF0000"/>
                </a:solidFill>
              </a:rPr>
              <a:t>1</a:t>
            </a:r>
            <a:r>
              <a:rPr lang="es-CO" dirty="0" smtClean="0"/>
              <a:t>. El </a:t>
            </a:r>
            <a:r>
              <a:rPr lang="es-CO" dirty="0"/>
              <a:t>mandamiento básico predicado por Juan el Bautista </a:t>
            </a:r>
            <a:r>
              <a:rPr lang="es-CO" dirty="0" smtClean="0"/>
              <a:t>y </a:t>
            </a:r>
            <a:r>
              <a:rPr lang="es-CO" dirty="0"/>
              <a:t>por Jesús </a:t>
            </a:r>
            <a:r>
              <a:rPr lang="es-CO" dirty="0" smtClean="0"/>
              <a:t>era </a:t>
            </a:r>
            <a:r>
              <a:rPr lang="es-CO" dirty="0"/>
              <a:t>el </a:t>
            </a:r>
            <a:r>
              <a:rPr lang="es-CO" b="1" i="1" u="sng" dirty="0"/>
              <a:t>arrepentimiento</a:t>
            </a:r>
            <a:r>
              <a:rPr lang="es-CO" dirty="0"/>
              <a:t>. </a:t>
            </a:r>
            <a:r>
              <a:rPr lang="es-CO" dirty="0">
                <a:solidFill>
                  <a:srgbClr val="FF0000"/>
                </a:solidFill>
              </a:rPr>
              <a:t>(Mat. </a:t>
            </a:r>
            <a:r>
              <a:rPr lang="es-CO" dirty="0" smtClean="0">
                <a:solidFill>
                  <a:srgbClr val="FF0000"/>
                </a:solidFill>
              </a:rPr>
              <a:t>3:2; Mat</a:t>
            </a:r>
            <a:r>
              <a:rPr lang="es-CO" dirty="0">
                <a:solidFill>
                  <a:srgbClr val="FF0000"/>
                </a:solidFill>
              </a:rPr>
              <a:t>. 4:17) </a:t>
            </a:r>
            <a:endParaRPr lang="es-CO" dirty="0" smtClean="0">
              <a:solidFill>
                <a:srgbClr val="FF0000"/>
              </a:solidFill>
            </a:endParaRPr>
          </a:p>
          <a:p>
            <a:pPr marL="514350" indent="-514350">
              <a:buAutoNum type="arabicPeriod"/>
            </a:pPr>
            <a:endParaRPr lang="es-CO" dirty="0"/>
          </a:p>
          <a:p>
            <a:pPr marL="0" indent="0" algn="ctr">
              <a:buNone/>
            </a:pPr>
            <a:r>
              <a:rPr lang="es-CO" dirty="0" smtClean="0"/>
              <a:t>Cuando </a:t>
            </a:r>
            <a:r>
              <a:rPr lang="es-CO" dirty="0"/>
              <a:t>Jesús comenzó a predicar el evangelio del </a:t>
            </a:r>
            <a:r>
              <a:rPr lang="es-CO" dirty="0" smtClean="0"/>
              <a:t>reino </a:t>
            </a:r>
            <a:r>
              <a:rPr lang="es-CO" dirty="0"/>
              <a:t>insistía en que los judíos tenían que cambiar, </a:t>
            </a:r>
            <a:r>
              <a:rPr lang="es-CO" i="1" dirty="0"/>
              <a:t>y </a:t>
            </a:r>
            <a:r>
              <a:rPr lang="es-CO" b="1" i="1" u="sng" dirty="0"/>
              <a:t>les era muy difícil cambiar</a:t>
            </a:r>
            <a:r>
              <a:rPr lang="es-CO" dirty="0"/>
              <a:t>. Jesús dijo en </a:t>
            </a:r>
            <a:r>
              <a:rPr lang="es-CO" dirty="0">
                <a:solidFill>
                  <a:srgbClr val="FF0000"/>
                </a:solidFill>
              </a:rPr>
              <a:t>Luc. 13:3, 5</a:t>
            </a:r>
            <a:r>
              <a:rPr lang="es-CO" dirty="0"/>
              <a:t>, "</a:t>
            </a:r>
            <a:r>
              <a:rPr lang="es-CO" b="1" i="1" dirty="0">
                <a:latin typeface="Agency FB" pitchFamily="34" charset="0"/>
              </a:rPr>
              <a:t>si no os arrepentís, todos pereceréis igualmente</a:t>
            </a:r>
            <a:r>
              <a:rPr lang="es-CO" dirty="0"/>
              <a:t>". </a:t>
            </a:r>
            <a:endParaRPr lang="es-CO" dirty="0" smtClean="0"/>
          </a:p>
          <a:p>
            <a:pPr marL="0" indent="0">
              <a:buNone/>
            </a:pPr>
            <a:endParaRPr lang="es-CO" dirty="0"/>
          </a:p>
          <a:p>
            <a:pPr marL="0" indent="0" algn="ctr">
              <a:buNone/>
            </a:pPr>
            <a:r>
              <a:rPr lang="es-CO" dirty="0" smtClean="0"/>
              <a:t>Dijo </a:t>
            </a:r>
            <a:r>
              <a:rPr lang="es-CO" dirty="0"/>
              <a:t>a Nicodemo </a:t>
            </a:r>
            <a:r>
              <a:rPr lang="es-CO" dirty="0" smtClean="0"/>
              <a:t>que </a:t>
            </a:r>
            <a:r>
              <a:rPr lang="es-CO" dirty="0"/>
              <a:t>tenía que nacer otra vez. </a:t>
            </a:r>
            <a:r>
              <a:rPr lang="es-CO" i="1" dirty="0"/>
              <a:t>Es decir, tenía que comenzar su vida otra vez como si fuera un infante, apenas comenzando a vivir</a:t>
            </a:r>
            <a:r>
              <a:rPr lang="es-CO" dirty="0" smtClean="0"/>
              <a:t>.</a:t>
            </a:r>
            <a:r>
              <a:rPr lang="es-CO" dirty="0"/>
              <a:t>  </a:t>
            </a:r>
            <a:r>
              <a:rPr lang="es-CO" dirty="0">
                <a:solidFill>
                  <a:srgbClr val="FF0000"/>
                </a:solidFill>
              </a:rPr>
              <a:t>(Juan 3:3, 5) </a:t>
            </a:r>
            <a:r>
              <a:rPr lang="es-CO" dirty="0"/>
              <a:t>     </a:t>
            </a:r>
          </a:p>
        </p:txBody>
      </p:sp>
    </p:spTree>
    <p:extLst>
      <p:ext uri="{BB962C8B-B14F-4D97-AF65-F5344CB8AC3E}">
        <p14:creationId xmlns:p14="http://schemas.microsoft.com/office/powerpoint/2010/main" val="228550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barn(inVertical)">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6563072" cy="3096344"/>
          </a:xfrm>
        </p:spPr>
        <p:txBody>
          <a:bodyPr>
            <a:normAutofit lnSpcReduction="10000"/>
          </a:bodyPr>
          <a:lstStyle/>
          <a:p>
            <a:pPr marL="0" indent="0">
              <a:buNone/>
            </a:pPr>
            <a:r>
              <a:rPr lang="es-CO" sz="4000" b="1" dirty="0">
                <a:solidFill>
                  <a:srgbClr val="FF0000"/>
                </a:solidFill>
              </a:rPr>
              <a:t>2</a:t>
            </a:r>
            <a:r>
              <a:rPr lang="es-CO" dirty="0"/>
              <a:t>. Cuando Jesús murió y resucitó, entregó el mandamiento a los apóstoles de que "</a:t>
            </a:r>
            <a:r>
              <a:rPr lang="es-CO" b="1" dirty="0">
                <a:latin typeface="Agency FB" pitchFamily="34" charset="0"/>
              </a:rPr>
              <a:t>se predicase en su nombre el arrepentimiento y el perdón de pecados</a:t>
            </a:r>
            <a:r>
              <a:rPr lang="es-CO" dirty="0"/>
              <a:t>" </a:t>
            </a:r>
            <a:r>
              <a:rPr lang="es-CO" dirty="0">
                <a:solidFill>
                  <a:srgbClr val="FF0000"/>
                </a:solidFill>
              </a:rPr>
              <a:t>(Luc. 24:47)</a:t>
            </a:r>
            <a:r>
              <a:rPr lang="es-CO" dirty="0"/>
              <a:t>. El libro de Hechos dice que lo hicieron.</a:t>
            </a:r>
          </a:p>
        </p:txBody>
      </p:sp>
      <p:pic>
        <p:nvPicPr>
          <p:cNvPr id="2050" name="Picture 2" descr="http://apologista.files.wordpress.com/2011/04/san-pablo-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29411"/>
            <a:ext cx="2136914" cy="325557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3348768"/>
            <a:ext cx="8640959" cy="3600986"/>
          </a:xfrm>
          <a:prstGeom prst="rect">
            <a:avLst/>
          </a:prstGeom>
        </p:spPr>
        <p:txBody>
          <a:bodyPr wrap="square">
            <a:spAutoFit/>
          </a:bodyPr>
          <a:lstStyle/>
          <a:p>
            <a:r>
              <a:rPr lang="es-CO" sz="3600" b="1" dirty="0">
                <a:solidFill>
                  <a:srgbClr val="FF0000"/>
                </a:solidFill>
              </a:rPr>
              <a:t>3</a:t>
            </a:r>
            <a:r>
              <a:rPr lang="es-CO" dirty="0"/>
              <a:t>.</a:t>
            </a:r>
            <a:r>
              <a:rPr lang="es-CO" sz="2400" dirty="0"/>
              <a:t> Obsérvese cómo se predicó el arrepentimiento según</a:t>
            </a:r>
            <a:r>
              <a:rPr lang="es-CO" sz="2400" i="1" dirty="0"/>
              <a:t> </a:t>
            </a:r>
            <a:r>
              <a:rPr lang="es-CO" sz="2400" dirty="0"/>
              <a:t>Hechos de los Apóstoles</a:t>
            </a:r>
            <a:r>
              <a:rPr lang="es-CO" sz="2400" i="1" dirty="0"/>
              <a:t>:</a:t>
            </a:r>
            <a:r>
              <a:rPr lang="es-CO" sz="2400" dirty="0"/>
              <a:t> </a:t>
            </a:r>
            <a:r>
              <a:rPr lang="es-CO" sz="2400" dirty="0">
                <a:solidFill>
                  <a:srgbClr val="FF0000"/>
                </a:solidFill>
              </a:rPr>
              <a:t>Hech. 2:38</a:t>
            </a:r>
            <a:r>
              <a:rPr lang="es-CO" sz="2400" dirty="0"/>
              <a:t>, "</a:t>
            </a:r>
            <a:r>
              <a:rPr lang="es-CO" sz="2400" b="1" dirty="0">
                <a:latin typeface="Agency FB" pitchFamily="34" charset="0"/>
              </a:rPr>
              <a:t>Arrepentíos y bautícese</a:t>
            </a:r>
            <a:r>
              <a:rPr lang="es-CO" sz="2400" dirty="0"/>
              <a:t>" ... </a:t>
            </a:r>
            <a:r>
              <a:rPr lang="es-CO" sz="2400" dirty="0">
                <a:solidFill>
                  <a:srgbClr val="FF0000"/>
                </a:solidFill>
              </a:rPr>
              <a:t>Hech. 8:22</a:t>
            </a:r>
            <a:r>
              <a:rPr lang="es-CO" sz="2400" dirty="0"/>
              <a:t>, "</a:t>
            </a:r>
            <a:r>
              <a:rPr lang="es-CO" sz="2400" b="1" dirty="0">
                <a:latin typeface="Agency FB" pitchFamily="34" charset="0"/>
              </a:rPr>
              <a:t>Arrepiéntete, pues, de esta tu maldad, y ruega a Dios</a:t>
            </a:r>
            <a:r>
              <a:rPr lang="es-CO" sz="2400" dirty="0"/>
              <a:t>" ... </a:t>
            </a:r>
            <a:endParaRPr lang="es-CO" sz="2400" dirty="0" smtClean="0"/>
          </a:p>
          <a:p>
            <a:r>
              <a:rPr lang="es-CO" sz="2400" dirty="0" smtClean="0">
                <a:solidFill>
                  <a:srgbClr val="FF0000"/>
                </a:solidFill>
              </a:rPr>
              <a:t>Hech</a:t>
            </a:r>
            <a:r>
              <a:rPr lang="es-CO" sz="2400" dirty="0">
                <a:solidFill>
                  <a:srgbClr val="FF0000"/>
                </a:solidFill>
              </a:rPr>
              <a:t>. 17:30</a:t>
            </a:r>
            <a:r>
              <a:rPr lang="es-CO" sz="2400" dirty="0"/>
              <a:t>, "</a:t>
            </a:r>
            <a:r>
              <a:rPr lang="es-CO" sz="2400" b="1" dirty="0">
                <a:latin typeface="Agency FB" pitchFamily="34" charset="0"/>
              </a:rPr>
              <a:t>Ahora manda a </a:t>
            </a:r>
            <a:r>
              <a:rPr lang="es-CO" sz="2400" b="1" u="sng" dirty="0">
                <a:latin typeface="Agency FB" pitchFamily="34" charset="0"/>
              </a:rPr>
              <a:t>todos</a:t>
            </a:r>
            <a:r>
              <a:rPr lang="es-CO" sz="2400" b="1" dirty="0">
                <a:latin typeface="Agency FB" pitchFamily="34" charset="0"/>
              </a:rPr>
              <a:t> los hombres en todo lugar, que se </a:t>
            </a:r>
            <a:r>
              <a:rPr lang="es-CO" sz="2400" b="1" u="sng" dirty="0">
                <a:latin typeface="Agency FB" pitchFamily="34" charset="0"/>
              </a:rPr>
              <a:t>arrepientan</a:t>
            </a:r>
            <a:r>
              <a:rPr lang="es-CO" sz="2400" dirty="0"/>
              <a:t>". Tanto judíos como gentiles tenían que cambiar. Tenían que dejar el judaísmo, el paganismo, la filosofía humana, la superstición, y toda forma de sabiduría humana. Para el judío el evangelio era tropezadero, y para el griego era locura porque chocaba con sus ideas humanas.</a:t>
            </a:r>
          </a:p>
        </p:txBody>
      </p:sp>
    </p:spTree>
    <p:extLst>
      <p:ext uri="{BB962C8B-B14F-4D97-AF65-F5344CB8AC3E}">
        <p14:creationId xmlns:p14="http://schemas.microsoft.com/office/powerpoint/2010/main" val="552315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lgn="ctr">
              <a:buNone/>
            </a:pPr>
            <a:r>
              <a:rPr lang="es-CO" sz="3500" b="1" dirty="0" smtClean="0">
                <a:solidFill>
                  <a:srgbClr val="FF0000"/>
                </a:solidFill>
              </a:rPr>
              <a:t>4</a:t>
            </a:r>
            <a:r>
              <a:rPr lang="es-CO" dirty="0"/>
              <a:t>. Obsérvese cómo las cartas del Nuevo Testamento enseñan el arrepentimiento: </a:t>
            </a:r>
            <a:endParaRPr lang="es-CO" dirty="0" smtClean="0"/>
          </a:p>
          <a:p>
            <a:pPr marL="0" indent="0">
              <a:buNone/>
            </a:pPr>
            <a:endParaRPr lang="es-CO" dirty="0" smtClean="0"/>
          </a:p>
          <a:p>
            <a:pPr marL="0" indent="0">
              <a:buNone/>
            </a:pPr>
            <a:r>
              <a:rPr lang="es-CO" dirty="0" smtClean="0"/>
              <a:t>Pablo en</a:t>
            </a:r>
            <a:r>
              <a:rPr lang="es-CO" dirty="0" smtClean="0">
                <a:solidFill>
                  <a:srgbClr val="FF0000"/>
                </a:solidFill>
              </a:rPr>
              <a:t> Rom</a:t>
            </a:r>
            <a:r>
              <a:rPr lang="es-CO" dirty="0">
                <a:solidFill>
                  <a:srgbClr val="FF0000"/>
                </a:solidFill>
              </a:rPr>
              <a:t>. 2:4</a:t>
            </a:r>
            <a:r>
              <a:rPr lang="es-CO" dirty="0"/>
              <a:t>, </a:t>
            </a:r>
            <a:r>
              <a:rPr lang="es-CO" dirty="0" smtClean="0"/>
              <a:t>«su </a:t>
            </a:r>
            <a:r>
              <a:rPr lang="es-CO" dirty="0"/>
              <a:t>benignidad te guía al </a:t>
            </a:r>
            <a:r>
              <a:rPr lang="es-CO" i="1" dirty="0" smtClean="0"/>
              <a:t>arrepentimiento</a:t>
            </a:r>
            <a:r>
              <a:rPr lang="es-CO" dirty="0" smtClean="0"/>
              <a:t>».</a:t>
            </a:r>
          </a:p>
          <a:p>
            <a:pPr marL="0" indent="0">
              <a:buNone/>
            </a:pPr>
            <a:r>
              <a:rPr lang="es-CO" dirty="0" smtClean="0"/>
              <a:t>Pablo en </a:t>
            </a:r>
            <a:r>
              <a:rPr lang="es-CO" dirty="0" smtClean="0">
                <a:solidFill>
                  <a:srgbClr val="FF0000"/>
                </a:solidFill>
              </a:rPr>
              <a:t>2 </a:t>
            </a:r>
            <a:r>
              <a:rPr lang="es-CO" dirty="0">
                <a:solidFill>
                  <a:srgbClr val="FF0000"/>
                </a:solidFill>
              </a:rPr>
              <a:t>Cor. 7:10</a:t>
            </a:r>
            <a:r>
              <a:rPr lang="es-CO" dirty="0"/>
              <a:t>, </a:t>
            </a:r>
            <a:r>
              <a:rPr lang="es-CO" dirty="0" smtClean="0"/>
              <a:t>«la </a:t>
            </a:r>
            <a:r>
              <a:rPr lang="es-CO" dirty="0"/>
              <a:t>tristeza ... produce </a:t>
            </a:r>
            <a:r>
              <a:rPr lang="es-CO" i="1" dirty="0"/>
              <a:t>arrepentimiento</a:t>
            </a:r>
            <a:r>
              <a:rPr lang="es-CO" dirty="0"/>
              <a:t> para </a:t>
            </a:r>
            <a:r>
              <a:rPr lang="es-CO" dirty="0" smtClean="0"/>
              <a:t>salvación»</a:t>
            </a:r>
            <a:r>
              <a:rPr lang="es-CO" dirty="0"/>
              <a:t>.</a:t>
            </a:r>
            <a:endParaRPr lang="es-CO" dirty="0" smtClean="0"/>
          </a:p>
          <a:p>
            <a:pPr marL="0" indent="0">
              <a:buNone/>
            </a:pPr>
            <a:r>
              <a:rPr lang="es-CO" dirty="0" smtClean="0"/>
              <a:t>Pedro en </a:t>
            </a:r>
            <a:r>
              <a:rPr lang="es-CO" dirty="0" smtClean="0">
                <a:solidFill>
                  <a:srgbClr val="FF0000"/>
                </a:solidFill>
              </a:rPr>
              <a:t>2 </a:t>
            </a:r>
            <a:r>
              <a:rPr lang="es-CO" dirty="0">
                <a:solidFill>
                  <a:srgbClr val="FF0000"/>
                </a:solidFill>
              </a:rPr>
              <a:t>Ped. 3:9</a:t>
            </a:r>
            <a:r>
              <a:rPr lang="es-CO" dirty="0"/>
              <a:t>, Dios no quiere </a:t>
            </a:r>
            <a:r>
              <a:rPr lang="es-CO" dirty="0" smtClean="0"/>
              <a:t>«que </a:t>
            </a:r>
            <a:r>
              <a:rPr lang="es-CO" dirty="0"/>
              <a:t>ninguno perezca, sino que todos procedan al </a:t>
            </a:r>
            <a:r>
              <a:rPr lang="es-CO" i="1" dirty="0" smtClean="0"/>
              <a:t>arrepentimient0».</a:t>
            </a:r>
            <a:r>
              <a:rPr lang="es-CO" dirty="0" smtClean="0"/>
              <a:t> </a:t>
            </a:r>
          </a:p>
          <a:p>
            <a:pPr marL="0" indent="0">
              <a:buNone/>
            </a:pPr>
            <a:r>
              <a:rPr lang="es-CO" dirty="0" smtClean="0"/>
              <a:t>Juan en</a:t>
            </a:r>
            <a:r>
              <a:rPr lang="es-CO" dirty="0" smtClean="0">
                <a:solidFill>
                  <a:srgbClr val="FF0000"/>
                </a:solidFill>
              </a:rPr>
              <a:t> Apoc</a:t>
            </a:r>
            <a:r>
              <a:rPr lang="es-CO" dirty="0">
                <a:solidFill>
                  <a:srgbClr val="FF0000"/>
                </a:solidFill>
              </a:rPr>
              <a:t>. 2:5</a:t>
            </a:r>
            <a:r>
              <a:rPr lang="es-CO" dirty="0"/>
              <a:t> dice Jesús a la iglesia de </a:t>
            </a:r>
            <a:r>
              <a:rPr lang="es-CO" dirty="0" smtClean="0"/>
              <a:t>Éfeso, «</a:t>
            </a:r>
            <a:r>
              <a:rPr lang="es-CO" i="1" dirty="0" smtClean="0"/>
              <a:t>Arrepiéntete</a:t>
            </a:r>
            <a:r>
              <a:rPr lang="es-CO" dirty="0"/>
              <a:t>, y haz las primeras obras; pues si no, vendré pronto a ti, y quitaré tu candelero de su </a:t>
            </a:r>
            <a:r>
              <a:rPr lang="es-CO" dirty="0" smtClean="0"/>
              <a:t>lugar».</a:t>
            </a:r>
            <a:endParaRPr lang="es-CO" dirty="0"/>
          </a:p>
        </p:txBody>
      </p:sp>
    </p:spTree>
    <p:extLst>
      <p:ext uri="{BB962C8B-B14F-4D97-AF65-F5344CB8AC3E}">
        <p14:creationId xmlns:p14="http://schemas.microsoft.com/office/powerpoint/2010/main" val="971502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a:bodyPr>
          <a:lstStyle/>
          <a:p>
            <a:pPr marL="0" indent="0" algn="ctr">
              <a:buNone/>
            </a:pPr>
            <a:r>
              <a:rPr lang="es-CO" sz="3900" b="1" i="1" dirty="0" smtClean="0">
                <a:solidFill>
                  <a:srgbClr val="FF0000"/>
                </a:solidFill>
              </a:rPr>
              <a:t>La pregunta que surge es:</a:t>
            </a:r>
          </a:p>
          <a:p>
            <a:pPr marL="0" indent="0" algn="ctr">
              <a:buNone/>
            </a:pPr>
            <a:r>
              <a:rPr lang="es-CO" sz="3900" b="1" i="1" dirty="0" smtClean="0">
                <a:solidFill>
                  <a:srgbClr val="FF0000"/>
                </a:solidFill>
              </a:rPr>
              <a:t>¿Cambiar </a:t>
            </a:r>
            <a:r>
              <a:rPr lang="es-CO" sz="3900" b="1" i="1" dirty="0">
                <a:solidFill>
                  <a:srgbClr val="FF0000"/>
                </a:solidFill>
              </a:rPr>
              <a:t>de qué manera</a:t>
            </a:r>
            <a:r>
              <a:rPr lang="es-CO" sz="3900" b="1" i="1" dirty="0" smtClean="0">
                <a:solidFill>
                  <a:srgbClr val="FF0000"/>
                </a:solidFill>
              </a:rPr>
              <a:t>?</a:t>
            </a:r>
            <a:endParaRPr lang="es-CO" sz="3900" b="1" dirty="0">
              <a:solidFill>
                <a:srgbClr val="FF0000"/>
              </a:solidFill>
            </a:endParaRPr>
          </a:p>
          <a:p>
            <a:pPr marL="0" indent="0" algn="ctr">
              <a:buNone/>
            </a:pPr>
            <a:r>
              <a:rPr lang="es-CO" dirty="0" smtClean="0"/>
              <a:t> </a:t>
            </a:r>
            <a:r>
              <a:rPr lang="es-CO" sz="4300" b="1" dirty="0">
                <a:solidFill>
                  <a:srgbClr val="FF0000"/>
                </a:solidFill>
              </a:rPr>
              <a:t>1</a:t>
            </a:r>
            <a:r>
              <a:rPr lang="es-CO" sz="5100" b="1" dirty="0">
                <a:solidFill>
                  <a:srgbClr val="FF0000"/>
                </a:solidFill>
              </a:rPr>
              <a:t>.</a:t>
            </a:r>
            <a:r>
              <a:rPr lang="es-CO" dirty="0"/>
              <a:t> </a:t>
            </a:r>
            <a:r>
              <a:rPr lang="es-CO" b="1" i="1" u="sng" dirty="0" smtClean="0"/>
              <a:t>Cambiar </a:t>
            </a:r>
            <a:r>
              <a:rPr lang="es-CO" sz="3600" b="1" i="1" u="sng" dirty="0" smtClean="0"/>
              <a:t>De </a:t>
            </a:r>
            <a:r>
              <a:rPr lang="es-CO" sz="3600" b="1" i="1" u="sng" dirty="0"/>
              <a:t>carácter</a:t>
            </a:r>
            <a:r>
              <a:rPr lang="es-CO" dirty="0"/>
              <a:t>. </a:t>
            </a:r>
            <a:r>
              <a:rPr lang="es-CO" dirty="0">
                <a:solidFill>
                  <a:srgbClr val="FF0000"/>
                </a:solidFill>
              </a:rPr>
              <a:t>Léase Mat. 5:1-10</a:t>
            </a:r>
            <a:r>
              <a:rPr lang="es-CO" dirty="0"/>
              <a:t>, </a:t>
            </a:r>
            <a:r>
              <a:rPr lang="es-CO" sz="3600" dirty="0"/>
              <a:t>las bienaventuranzas</a:t>
            </a:r>
            <a:r>
              <a:rPr lang="es-CO" sz="3600" dirty="0" smtClean="0"/>
              <a:t>.</a:t>
            </a:r>
            <a:endParaRPr lang="es-CO" dirty="0" smtClean="0"/>
          </a:p>
          <a:p>
            <a:pPr marL="0" indent="0" algn="ctr">
              <a:buNone/>
            </a:pPr>
            <a:r>
              <a:rPr lang="es-CO" dirty="0" smtClean="0"/>
              <a:t> </a:t>
            </a:r>
            <a:r>
              <a:rPr lang="es-CO" dirty="0"/>
              <a:t>Con estas palabras Jesús comenzó el Sermón del Monte. </a:t>
            </a:r>
            <a:r>
              <a:rPr lang="es-CO" dirty="0" smtClean="0"/>
              <a:t>Y </a:t>
            </a:r>
            <a:r>
              <a:rPr lang="es-CO" dirty="0"/>
              <a:t>c</a:t>
            </a:r>
            <a:r>
              <a:rPr lang="es-CO" dirty="0" smtClean="0"/>
              <a:t>on </a:t>
            </a:r>
            <a:r>
              <a:rPr lang="es-CO" dirty="0"/>
              <a:t>estas palabras El explicó a los judíos y explica a nosotros cómo tenemos que cambiar. </a:t>
            </a:r>
            <a:endParaRPr lang="es-CO" dirty="0" smtClean="0"/>
          </a:p>
          <a:p>
            <a:pPr marL="0" indent="0" algn="ctr">
              <a:buNone/>
            </a:pPr>
            <a:r>
              <a:rPr lang="es-CO" dirty="0" smtClean="0"/>
              <a:t>Debe de </a:t>
            </a:r>
            <a:r>
              <a:rPr lang="es-CO" dirty="0"/>
              <a:t>haber </a:t>
            </a:r>
            <a:r>
              <a:rPr lang="es-CO" dirty="0" smtClean="0"/>
              <a:t>un cambio </a:t>
            </a:r>
            <a:r>
              <a:rPr lang="es-CO" dirty="0"/>
              <a:t>de corazón </a:t>
            </a:r>
            <a:r>
              <a:rPr lang="es-CO" dirty="0" smtClean="0">
                <a:solidFill>
                  <a:srgbClr val="FF0000"/>
                </a:solidFill>
              </a:rPr>
              <a:t>(Lea Mat</a:t>
            </a:r>
            <a:r>
              <a:rPr lang="es-CO" dirty="0">
                <a:solidFill>
                  <a:srgbClr val="FF0000"/>
                </a:solidFill>
              </a:rPr>
              <a:t>. 5:8; 12:34; 15:19)</a:t>
            </a:r>
            <a:r>
              <a:rPr lang="es-CO" dirty="0"/>
              <a:t>. Tenemos que cambiar, dejando todas las características carnales de la vida pasada para desarrollar un carácter espiritual</a:t>
            </a:r>
            <a:r>
              <a:rPr lang="es-CO" dirty="0" smtClean="0"/>
              <a:t>.</a:t>
            </a:r>
            <a:endParaRPr lang="es-CO" dirty="0"/>
          </a:p>
        </p:txBody>
      </p:sp>
    </p:spTree>
    <p:extLst>
      <p:ext uri="{BB962C8B-B14F-4D97-AF65-F5344CB8AC3E}">
        <p14:creationId xmlns:p14="http://schemas.microsoft.com/office/powerpoint/2010/main" val="638847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3" end="3"/>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 calcmode="lin" valueType="num">
                                      <p:cBhvr>
                                        <p:cTn id="18"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92500" lnSpcReduction="20000"/>
          </a:bodyPr>
          <a:lstStyle/>
          <a:p>
            <a:pPr marL="0" indent="0" algn="ctr">
              <a:buNone/>
            </a:pPr>
            <a:r>
              <a:rPr lang="es-CO" i="1" dirty="0" smtClean="0"/>
              <a:t>Con </a:t>
            </a:r>
            <a:r>
              <a:rPr lang="es-CO" i="1" dirty="0"/>
              <a:t>las bienaventuranzas</a:t>
            </a:r>
            <a:r>
              <a:rPr lang="es-CO" dirty="0"/>
              <a:t> Jesús introduce el tema que es dominante en todo el Nuevo Testamento de que los verdaderos discípulos de Jesús son aquellos que van </a:t>
            </a:r>
            <a:r>
              <a:rPr lang="es-CO" b="1" u="sng" dirty="0"/>
              <a:t>transformándose a la </a:t>
            </a:r>
            <a:r>
              <a:rPr lang="es-CO" b="1" i="1" u="sng" dirty="0"/>
              <a:t>imagen de </a:t>
            </a:r>
            <a:r>
              <a:rPr lang="es-CO" b="1" i="1" u="sng" dirty="0" smtClean="0"/>
              <a:t>Jesús</a:t>
            </a:r>
          </a:p>
          <a:p>
            <a:pPr marL="0" indent="0">
              <a:buNone/>
            </a:pPr>
            <a:r>
              <a:rPr lang="es-CO" dirty="0"/>
              <a:t> </a:t>
            </a:r>
            <a:endParaRPr lang="es-CO" dirty="0" smtClean="0"/>
          </a:p>
          <a:p>
            <a:r>
              <a:rPr lang="es-CO" dirty="0" smtClean="0"/>
              <a:t>Lo menciona Pablo en </a:t>
            </a:r>
            <a:r>
              <a:rPr lang="es-CO" dirty="0" smtClean="0">
                <a:solidFill>
                  <a:srgbClr val="FF0000"/>
                </a:solidFill>
              </a:rPr>
              <a:t>(Rom</a:t>
            </a:r>
            <a:r>
              <a:rPr lang="es-CO" dirty="0">
                <a:solidFill>
                  <a:srgbClr val="FF0000"/>
                </a:solidFill>
              </a:rPr>
              <a:t>. 8:29; 12:1, 2; 2 Cor. 3:18; </a:t>
            </a:r>
            <a:r>
              <a:rPr lang="es-CO" dirty="0" smtClean="0">
                <a:solidFill>
                  <a:srgbClr val="FF0000"/>
                </a:solidFill>
              </a:rPr>
              <a:t>Gal. </a:t>
            </a:r>
            <a:r>
              <a:rPr lang="es-CO" dirty="0">
                <a:solidFill>
                  <a:srgbClr val="FF0000"/>
                </a:solidFill>
              </a:rPr>
              <a:t>4:19; Efes. 4:23, 24; Col. </a:t>
            </a:r>
            <a:r>
              <a:rPr lang="es-CO" dirty="0" smtClean="0">
                <a:solidFill>
                  <a:srgbClr val="FF0000"/>
                </a:solidFill>
              </a:rPr>
              <a:t>3:10. </a:t>
            </a:r>
          </a:p>
          <a:p>
            <a:r>
              <a:rPr lang="es-CO" dirty="0" smtClean="0"/>
              <a:t>Y también lo menciona Pedro en </a:t>
            </a:r>
            <a:r>
              <a:rPr lang="es-CO" dirty="0" smtClean="0">
                <a:solidFill>
                  <a:srgbClr val="FF0000"/>
                </a:solidFill>
              </a:rPr>
              <a:t>(2 </a:t>
            </a:r>
            <a:r>
              <a:rPr lang="es-CO" dirty="0">
                <a:solidFill>
                  <a:srgbClr val="FF0000"/>
                </a:solidFill>
              </a:rPr>
              <a:t>Ped. 1:4, </a:t>
            </a:r>
            <a:r>
              <a:rPr lang="es-CO" dirty="0" smtClean="0">
                <a:solidFill>
                  <a:srgbClr val="FF0000"/>
                </a:solidFill>
              </a:rPr>
              <a:t>etc)</a:t>
            </a:r>
            <a:r>
              <a:rPr lang="es-CO" dirty="0" smtClean="0"/>
              <a:t>.</a:t>
            </a:r>
          </a:p>
          <a:p>
            <a:endParaRPr lang="es-CO" dirty="0" smtClean="0"/>
          </a:p>
          <a:p>
            <a:pPr marL="0" indent="0">
              <a:buNone/>
            </a:pPr>
            <a:r>
              <a:rPr lang="es-CO" dirty="0" smtClean="0"/>
              <a:t>Este </a:t>
            </a:r>
            <a:r>
              <a:rPr lang="es-CO" dirty="0"/>
              <a:t>proceso es difícil. </a:t>
            </a:r>
            <a:r>
              <a:rPr lang="es-CO" dirty="0" smtClean="0"/>
              <a:t>Para que se realice es </a:t>
            </a:r>
            <a:r>
              <a:rPr lang="es-CO" dirty="0"/>
              <a:t>necesario meditar a diario en las cualidades o características divinas, y esforzarnos para que lleguen a ser las características de nuestras </a:t>
            </a:r>
            <a:r>
              <a:rPr lang="es-CO" dirty="0" smtClean="0"/>
              <a:t>vidas </a:t>
            </a:r>
            <a:r>
              <a:rPr lang="es-CO" dirty="0" smtClean="0">
                <a:solidFill>
                  <a:srgbClr val="FF0000"/>
                </a:solidFill>
              </a:rPr>
              <a:t>(Lea Juan 17:3. </a:t>
            </a:r>
            <a:endParaRPr lang="es-CO" dirty="0">
              <a:solidFill>
                <a:srgbClr val="FF0000"/>
              </a:solidFill>
            </a:endParaRPr>
          </a:p>
        </p:txBody>
      </p:sp>
    </p:spTree>
    <p:extLst>
      <p:ext uri="{BB962C8B-B14F-4D97-AF65-F5344CB8AC3E}">
        <p14:creationId xmlns:p14="http://schemas.microsoft.com/office/powerpoint/2010/main" val="2752599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1000"/>
                                        <p:tgtEl>
                                          <p:spTgt spid="3">
                                            <p:txEl>
                                              <p:pRg st="5" end="5"/>
                                            </p:txEl>
                                          </p:spTgt>
                                        </p:tgtEl>
                                      </p:cBhvr>
                                    </p:animEffect>
                                    <p:anim calcmode="lin" valueType="num">
                                      <p:cBhvr>
                                        <p:cTn id="1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48072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70000" lnSpcReduction="20000"/>
          </a:bodyPr>
          <a:lstStyle/>
          <a:p>
            <a:pPr marL="0" indent="0" algn="ctr">
              <a:buNone/>
            </a:pPr>
            <a:r>
              <a:rPr lang="es-CO" sz="3800" b="1" i="1" dirty="0">
                <a:solidFill>
                  <a:srgbClr val="FF0000"/>
                </a:solidFill>
              </a:rPr>
              <a:t>¿Cómo es el reino? ¿Cómo son los ciudadanos del reino de Dios</a:t>
            </a:r>
            <a:r>
              <a:rPr lang="es-CO" sz="3800" b="1" i="1" dirty="0" smtClean="0">
                <a:solidFill>
                  <a:srgbClr val="FF0000"/>
                </a:solidFill>
              </a:rPr>
              <a:t>?</a:t>
            </a:r>
          </a:p>
          <a:p>
            <a:pPr marL="0" indent="0">
              <a:buNone/>
            </a:pPr>
            <a:r>
              <a:rPr lang="es-CO" dirty="0" smtClean="0"/>
              <a:t> </a:t>
            </a:r>
          </a:p>
          <a:p>
            <a:pPr marL="0" indent="0" algn="ctr">
              <a:buNone/>
            </a:pPr>
            <a:r>
              <a:rPr lang="es-CO" dirty="0" smtClean="0"/>
              <a:t>En </a:t>
            </a:r>
            <a:r>
              <a:rPr lang="es-CO" dirty="0">
                <a:solidFill>
                  <a:srgbClr val="FF0000"/>
                </a:solidFill>
              </a:rPr>
              <a:t>Mat. 5:1-10</a:t>
            </a:r>
            <a:r>
              <a:rPr lang="es-CO" dirty="0"/>
              <a:t> Jesús describe las características de los que pueden entrar en el reino de los cielos: </a:t>
            </a:r>
            <a:endParaRPr lang="es-CO" dirty="0" smtClean="0"/>
          </a:p>
          <a:p>
            <a:pPr marL="0" indent="0">
              <a:buNone/>
            </a:pPr>
            <a:endParaRPr lang="es-CO" dirty="0" smtClean="0"/>
          </a:p>
          <a:p>
            <a:pPr marL="0" indent="0">
              <a:buNone/>
            </a:pPr>
            <a:r>
              <a:rPr lang="es-CO" dirty="0" smtClean="0"/>
              <a:t>1.  Los </a:t>
            </a:r>
            <a:r>
              <a:rPr lang="es-CO" dirty="0"/>
              <a:t>pobres en espíritu (los que reconocen sus faltas</a:t>
            </a:r>
            <a:r>
              <a:rPr lang="es-CO" dirty="0" smtClean="0"/>
              <a:t>). </a:t>
            </a:r>
          </a:p>
          <a:p>
            <a:pPr marL="0" indent="0">
              <a:buNone/>
            </a:pPr>
            <a:r>
              <a:rPr lang="es-CO" dirty="0" smtClean="0"/>
              <a:t>2.  Los </a:t>
            </a:r>
            <a:r>
              <a:rPr lang="es-CO" dirty="0"/>
              <a:t>que lloran (por sus pecados</a:t>
            </a:r>
            <a:r>
              <a:rPr lang="es-CO" dirty="0" smtClean="0"/>
              <a:t>). </a:t>
            </a:r>
          </a:p>
          <a:p>
            <a:pPr marL="0" indent="0">
              <a:buNone/>
            </a:pPr>
            <a:r>
              <a:rPr lang="es-CO" dirty="0" smtClean="0"/>
              <a:t>3.  Los </a:t>
            </a:r>
            <a:r>
              <a:rPr lang="es-CO" dirty="0"/>
              <a:t>mansos (los que están sujetos al control de Dios</a:t>
            </a:r>
            <a:r>
              <a:rPr lang="es-CO" dirty="0" smtClean="0"/>
              <a:t>).</a:t>
            </a:r>
          </a:p>
          <a:p>
            <a:pPr marL="0" indent="0">
              <a:buNone/>
            </a:pPr>
            <a:r>
              <a:rPr lang="es-CO" dirty="0" smtClean="0"/>
              <a:t>4.  Los </a:t>
            </a:r>
            <a:r>
              <a:rPr lang="es-CO" dirty="0"/>
              <a:t>que tienen hambre y sed de </a:t>
            </a:r>
            <a:r>
              <a:rPr lang="es-CO" dirty="0" smtClean="0"/>
              <a:t>justicia</a:t>
            </a:r>
            <a:r>
              <a:rPr lang="es-CO" dirty="0"/>
              <a:t>.</a:t>
            </a:r>
            <a:endParaRPr lang="es-CO" dirty="0" smtClean="0"/>
          </a:p>
          <a:p>
            <a:pPr marL="0" indent="0">
              <a:buNone/>
            </a:pPr>
            <a:r>
              <a:rPr lang="es-CO" dirty="0" smtClean="0"/>
              <a:t>5.  Los misericordiosos</a:t>
            </a:r>
            <a:r>
              <a:rPr lang="es-CO" dirty="0"/>
              <a:t>.</a:t>
            </a:r>
            <a:endParaRPr lang="es-CO" dirty="0" smtClean="0"/>
          </a:p>
          <a:p>
            <a:pPr marL="0" indent="0">
              <a:buNone/>
            </a:pPr>
            <a:r>
              <a:rPr lang="es-CO" dirty="0" smtClean="0"/>
              <a:t>6.  Los </a:t>
            </a:r>
            <a:r>
              <a:rPr lang="es-CO" dirty="0"/>
              <a:t>de limpio </a:t>
            </a:r>
            <a:r>
              <a:rPr lang="es-CO" dirty="0" smtClean="0"/>
              <a:t>corazón</a:t>
            </a:r>
            <a:r>
              <a:rPr lang="es-CO" dirty="0"/>
              <a:t>.</a:t>
            </a:r>
            <a:endParaRPr lang="es-CO" dirty="0" smtClean="0"/>
          </a:p>
          <a:p>
            <a:pPr marL="0" indent="0">
              <a:buNone/>
            </a:pPr>
            <a:r>
              <a:rPr lang="es-CO" dirty="0" smtClean="0"/>
              <a:t>7.  Los </a:t>
            </a:r>
            <a:r>
              <a:rPr lang="es-CO" dirty="0"/>
              <a:t>pacificadores (los que hacen paz con Dios y con los hombres por medio del evangelio de paz</a:t>
            </a:r>
            <a:r>
              <a:rPr lang="es-CO" dirty="0" smtClean="0"/>
              <a:t>). </a:t>
            </a:r>
          </a:p>
          <a:p>
            <a:pPr marL="0" indent="0">
              <a:buNone/>
            </a:pPr>
            <a:r>
              <a:rPr lang="es-CO" dirty="0" smtClean="0"/>
              <a:t>8.  Y </a:t>
            </a:r>
            <a:r>
              <a:rPr lang="es-CO" dirty="0"/>
              <a:t>los que sufren por causa de Cristo</a:t>
            </a:r>
            <a:r>
              <a:rPr lang="es-CO" dirty="0" smtClean="0"/>
              <a:t>.</a:t>
            </a:r>
          </a:p>
          <a:p>
            <a:pPr marL="0" indent="0">
              <a:buNone/>
            </a:pPr>
            <a:r>
              <a:rPr lang="es-CO" dirty="0" smtClean="0"/>
              <a:t> </a:t>
            </a:r>
          </a:p>
          <a:p>
            <a:pPr marL="0" indent="0" algn="ctr">
              <a:buNone/>
            </a:pPr>
            <a:r>
              <a:rPr lang="es-CO" b="1" dirty="0" smtClean="0"/>
              <a:t>¿</a:t>
            </a:r>
            <a:r>
              <a:rPr lang="es-CO" b="1" dirty="0"/>
              <a:t>Cuántos quieren poseer estas cualidades?</a:t>
            </a:r>
            <a:r>
              <a:rPr lang="es-CO" b="1" i="1" dirty="0"/>
              <a:t> Pocos</a:t>
            </a:r>
            <a:r>
              <a:rPr lang="es-CO" b="1" dirty="0"/>
              <a:t>. ¿Por qué? Porque tienen que humillarse y someterse a la voluntad del Señor para desarrollar este carácter (el de Cristo), y la mayoría no lo quiere hacer</a:t>
            </a:r>
          </a:p>
          <a:p>
            <a:pPr algn="ctr"/>
            <a:endParaRPr lang="es-CO" b="1" dirty="0"/>
          </a:p>
        </p:txBody>
      </p:sp>
    </p:spTree>
    <p:extLst>
      <p:ext uri="{BB962C8B-B14F-4D97-AF65-F5344CB8AC3E}">
        <p14:creationId xmlns:p14="http://schemas.microsoft.com/office/powerpoint/2010/main" val="94848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7" dur="500"/>
                                        <p:tgtEl>
                                          <p:spTgt spid="3">
                                            <p:txEl>
                                              <p:pRg st="4" end="4"/>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6" dur="500"/>
                                        <p:tgtEl>
                                          <p:spTgt spid="3">
                                            <p:txEl>
                                              <p:pRg st="7" end="7"/>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randombar(horizontal)">
                                      <p:cBhvr>
                                        <p:cTn id="19" dur="500"/>
                                        <p:tgtEl>
                                          <p:spTgt spid="3">
                                            <p:txEl>
                                              <p:pRg st="8" end="8"/>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randombar(horizontal)">
                                      <p:cBhvr>
                                        <p:cTn id="22" dur="500"/>
                                        <p:tgtEl>
                                          <p:spTgt spid="3">
                                            <p:txEl>
                                              <p:pRg st="9" end="9"/>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25" dur="500"/>
                                        <p:tgtEl>
                                          <p:spTgt spid="3">
                                            <p:txEl>
                                              <p:pRg st="10" end="10"/>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
                                            <p:txEl>
                                              <p:pRg st="11" end="11"/>
                                            </p:txEl>
                                          </p:spTgt>
                                        </p:tgtEl>
                                        <p:attrNameLst>
                                          <p:attrName>style.visibility</p:attrName>
                                        </p:attrNameLst>
                                      </p:cBhvr>
                                      <p:to>
                                        <p:strVal val="visible"/>
                                      </p:to>
                                    </p:set>
                                    <p:animEffect transition="in" filter="randombar(horizontal)">
                                      <p:cBhvr>
                                        <p:cTn id="28" dur="500"/>
                                        <p:tgtEl>
                                          <p:spTgt spid="3">
                                            <p:txEl>
                                              <p:pRg st="11" end="1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3">
                                            <p:txEl>
                                              <p:pRg st="13" end="13"/>
                                            </p:txEl>
                                          </p:spTgt>
                                        </p:tgtEl>
                                        <p:attrNameLst>
                                          <p:attrName>style.visibility</p:attrName>
                                        </p:attrNameLst>
                                      </p:cBhvr>
                                      <p:to>
                                        <p:strVal val="visible"/>
                                      </p:to>
                                    </p:set>
                                    <p:anim calcmode="lin" valueType="num">
                                      <p:cBhvr>
                                        <p:cTn id="33" dur="1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34" dur="1000" fill="hold"/>
                                        <p:tgtEl>
                                          <p:spTgt spid="3">
                                            <p:txEl>
                                              <p:pRg st="13" end="13"/>
                                            </p:txEl>
                                          </p:spTgt>
                                        </p:tgtEl>
                                        <p:attrNameLst>
                                          <p:attrName>ppt_h</p:attrName>
                                        </p:attrNameLst>
                                      </p:cBhvr>
                                      <p:tavLst>
                                        <p:tav tm="0">
                                          <p:val>
                                            <p:fltVal val="0"/>
                                          </p:val>
                                        </p:tav>
                                        <p:tav tm="100000">
                                          <p:val>
                                            <p:strVal val="#ppt_h"/>
                                          </p:val>
                                        </p:tav>
                                      </p:tavLst>
                                    </p:anim>
                                    <p:anim calcmode="lin" valueType="num">
                                      <p:cBhvr>
                                        <p:cTn id="35" dur="1000" fill="hold"/>
                                        <p:tgtEl>
                                          <p:spTgt spid="3">
                                            <p:txEl>
                                              <p:pRg st="13" end="13"/>
                                            </p:txEl>
                                          </p:spTgt>
                                        </p:tgtEl>
                                        <p:attrNameLst>
                                          <p:attrName>style.rotation</p:attrName>
                                        </p:attrNameLst>
                                      </p:cBhvr>
                                      <p:tavLst>
                                        <p:tav tm="0">
                                          <p:val>
                                            <p:fltVal val="90"/>
                                          </p:val>
                                        </p:tav>
                                        <p:tav tm="100000">
                                          <p:val>
                                            <p:fltVal val="0"/>
                                          </p:val>
                                        </p:tav>
                                      </p:tavLst>
                                    </p:anim>
                                    <p:animEffect transition="in" filter="fade">
                                      <p:cBhvr>
                                        <p:cTn id="36" dur="1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808312"/>
          </a:xfrm>
        </p:spPr>
        <p:txBody>
          <a:bodyPr>
            <a:normAutofit fontScale="85000" lnSpcReduction="20000"/>
          </a:bodyPr>
          <a:lstStyle/>
          <a:p>
            <a:pPr marL="0" indent="0" algn="ctr">
              <a:buNone/>
            </a:pPr>
            <a:r>
              <a:rPr lang="es-CO" sz="4600" b="1" dirty="0" smtClean="0">
                <a:solidFill>
                  <a:srgbClr val="FF0000"/>
                </a:solidFill>
              </a:rPr>
              <a:t>2</a:t>
            </a:r>
            <a:r>
              <a:rPr lang="es-CO" dirty="0"/>
              <a:t>. </a:t>
            </a:r>
            <a:r>
              <a:rPr lang="es-CO" sz="3400" b="1" u="sng" dirty="0" smtClean="0"/>
              <a:t>Cambiar </a:t>
            </a:r>
            <a:r>
              <a:rPr lang="es-CO" sz="3400" b="1" i="1" u="sng" dirty="0"/>
              <a:t>d</a:t>
            </a:r>
            <a:r>
              <a:rPr lang="es-CO" sz="3400" b="1" i="1" u="sng" dirty="0" smtClean="0"/>
              <a:t>e </a:t>
            </a:r>
            <a:r>
              <a:rPr lang="es-CO" sz="3400" b="1" i="1" u="sng" dirty="0"/>
              <a:t>religión</a:t>
            </a:r>
            <a:r>
              <a:rPr lang="es-CO" dirty="0"/>
              <a:t>. La ley de Moisés que era "ayo" </a:t>
            </a:r>
            <a:r>
              <a:rPr lang="es-CO" dirty="0" smtClean="0"/>
              <a:t>(quiere decir: tutor</a:t>
            </a:r>
            <a:r>
              <a:rPr lang="es-CO" dirty="0"/>
              <a:t>, guardián) </a:t>
            </a:r>
            <a:r>
              <a:rPr lang="es-CO" dirty="0" smtClean="0"/>
              <a:t>era para </a:t>
            </a:r>
            <a:r>
              <a:rPr lang="es-CO" dirty="0"/>
              <a:t>llevar a los judíos a </a:t>
            </a:r>
            <a:r>
              <a:rPr lang="es-CO" dirty="0" smtClean="0"/>
              <a:t>Jesús, y </a:t>
            </a:r>
            <a:r>
              <a:rPr lang="es-CO" dirty="0"/>
              <a:t>fue cumplida cuando Jesús murió en la cruz </a:t>
            </a:r>
            <a:r>
              <a:rPr lang="es-CO" dirty="0">
                <a:solidFill>
                  <a:srgbClr val="FF0000"/>
                </a:solidFill>
              </a:rPr>
              <a:t>(Col. 2:14)</a:t>
            </a:r>
            <a:r>
              <a:rPr lang="es-CO" dirty="0"/>
              <a:t>. Comenzando el día de Pentecostés </a:t>
            </a:r>
            <a:r>
              <a:rPr lang="es-CO" dirty="0">
                <a:solidFill>
                  <a:srgbClr val="FF0000"/>
                </a:solidFill>
              </a:rPr>
              <a:t>(Hech. 2)</a:t>
            </a:r>
            <a:r>
              <a:rPr lang="es-CO" dirty="0"/>
              <a:t> los judíos deberían dejar la religión antigua (la de la ley de </a:t>
            </a:r>
            <a:r>
              <a:rPr lang="es-CO" dirty="0" smtClean="0"/>
              <a:t>Moisés, concerniente a los sacrificios) </a:t>
            </a:r>
            <a:r>
              <a:rPr lang="es-CO" dirty="0"/>
              <a:t>y aceptar el evangelio</a:t>
            </a:r>
            <a:r>
              <a:rPr lang="es-CO" dirty="0" smtClean="0"/>
              <a:t>.</a:t>
            </a:r>
            <a:r>
              <a:rPr lang="es-CO" dirty="0"/>
              <a:t>                  </a:t>
            </a:r>
          </a:p>
        </p:txBody>
      </p:sp>
      <p:pic>
        <p:nvPicPr>
          <p:cNvPr id="1028" name="Picture 4" descr="http://uparsaron.org/Publicaciones/Doctrina_Adv/Santuario/Otra_Santuario/expiacio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068960"/>
            <a:ext cx="4032448" cy="344308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85997" y="3356992"/>
            <a:ext cx="4283968" cy="2554545"/>
          </a:xfrm>
          <a:prstGeom prst="rect">
            <a:avLst/>
          </a:prstGeom>
        </p:spPr>
        <p:txBody>
          <a:bodyPr wrap="square">
            <a:spAutoFit/>
          </a:bodyPr>
          <a:lstStyle/>
          <a:p>
            <a:pPr algn="ctr"/>
            <a:r>
              <a:rPr lang="es-CO" sz="3200" dirty="0"/>
              <a:t>En la religión Judía los pecados eran confesados a la cabeza del cordero, quien era el símbolo de Cristo</a:t>
            </a:r>
          </a:p>
        </p:txBody>
      </p:sp>
    </p:spTree>
    <p:extLst>
      <p:ext uri="{BB962C8B-B14F-4D97-AF65-F5344CB8AC3E}">
        <p14:creationId xmlns:p14="http://schemas.microsoft.com/office/powerpoint/2010/main" val="2109775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000" fill="hold"/>
                                        <p:tgtEl>
                                          <p:spTgt spid="1028"/>
                                        </p:tgtEl>
                                        <p:attrNameLst>
                                          <p:attrName>ppt_w</p:attrName>
                                        </p:attrNameLst>
                                      </p:cBhvr>
                                      <p:tavLst>
                                        <p:tav tm="0">
                                          <p:val>
                                            <p:fltVal val="0"/>
                                          </p:val>
                                        </p:tav>
                                        <p:tav tm="100000">
                                          <p:val>
                                            <p:strVal val="#ppt_w"/>
                                          </p:val>
                                        </p:tav>
                                      </p:tavLst>
                                    </p:anim>
                                    <p:anim calcmode="lin" valueType="num">
                                      <p:cBhvr>
                                        <p:cTn id="16" dur="1000" fill="hold"/>
                                        <p:tgtEl>
                                          <p:spTgt spid="1028"/>
                                        </p:tgtEl>
                                        <p:attrNameLst>
                                          <p:attrName>ppt_h</p:attrName>
                                        </p:attrNameLst>
                                      </p:cBhvr>
                                      <p:tavLst>
                                        <p:tav tm="0">
                                          <p:val>
                                            <p:fltVal val="0"/>
                                          </p:val>
                                        </p:tav>
                                        <p:tav tm="100000">
                                          <p:val>
                                            <p:strVal val="#ppt_h"/>
                                          </p:val>
                                        </p:tav>
                                      </p:tavLst>
                                    </p:anim>
                                    <p:anim calcmode="lin" valueType="num">
                                      <p:cBhvr>
                                        <p:cTn id="17" dur="1000" fill="hold"/>
                                        <p:tgtEl>
                                          <p:spTgt spid="1028"/>
                                        </p:tgtEl>
                                        <p:attrNameLst>
                                          <p:attrName>style.rotation</p:attrName>
                                        </p:attrNameLst>
                                      </p:cBhvr>
                                      <p:tavLst>
                                        <p:tav tm="0">
                                          <p:val>
                                            <p:fltVal val="90"/>
                                          </p:val>
                                        </p:tav>
                                        <p:tav tm="100000">
                                          <p:val>
                                            <p:fltVal val="0"/>
                                          </p:val>
                                        </p:tav>
                                      </p:tavLst>
                                    </p:anim>
                                    <p:animEffect transition="in" filter="fade">
                                      <p:cBhvr>
                                        <p:cTn id="18"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Autofit/>
          </a:bodyPr>
          <a:lstStyle/>
          <a:p>
            <a:r>
              <a:rPr lang="es-CO" sz="2800" b="1" i="1" dirty="0" smtClean="0"/>
              <a:t>Aquí los judíos, al aceptar a Cristo, dejaban la religión Judía, ya no confesaban sus pecados al cordero sino a Cristo, quien había muerto en su lugar. </a:t>
            </a:r>
            <a:endParaRPr lang="es-CO" sz="2800" b="1" i="1" dirty="0"/>
          </a:p>
        </p:txBody>
      </p:sp>
      <p:pic>
        <p:nvPicPr>
          <p:cNvPr id="2050" name="Picture 2" descr="http://ubdavid.org/espanol/overcomers/graphics/3_lamb-of-go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7" y="1802281"/>
            <a:ext cx="4701409" cy="48245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ubdavid.org/espanol/el-cielo/graphics/10_my-sins-chri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802281"/>
            <a:ext cx="4228573" cy="4824536"/>
          </a:xfrm>
          <a:prstGeom prst="rect">
            <a:avLst/>
          </a:prstGeom>
          <a:noFill/>
          <a:extLst>
            <a:ext uri="{909E8E84-426E-40DD-AFC4-6F175D3DCCD1}">
              <a14:hiddenFill xmlns:a14="http://schemas.microsoft.com/office/drawing/2010/main">
                <a:solidFill>
                  <a:srgbClr val="FFFFFF"/>
                </a:solidFill>
              </a14:hiddenFill>
            </a:ext>
          </a:extLst>
        </p:spPr>
      </p:pic>
      <p:sp>
        <p:nvSpPr>
          <p:cNvPr id="4" name="3 Menos"/>
          <p:cNvSpPr/>
          <p:nvPr/>
        </p:nvSpPr>
        <p:spPr>
          <a:xfrm rot="2343727">
            <a:off x="224176" y="3078089"/>
            <a:ext cx="1586537" cy="32473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19250509">
            <a:off x="-91600" y="3035797"/>
            <a:ext cx="1703789" cy="315871"/>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347899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heel(1)">
                                      <p:cBhvr>
                                        <p:cTn id="20" dur="20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968552" cy="4556349"/>
          </a:xfrm>
        </p:spPr>
        <p:txBody>
          <a:bodyPr>
            <a:normAutofit fontScale="92500"/>
          </a:bodyPr>
          <a:lstStyle/>
          <a:p>
            <a:pPr marL="0" indent="0" algn="ctr">
              <a:buNone/>
            </a:pPr>
            <a:r>
              <a:rPr lang="es-CO" sz="3600" b="1" i="1" u="sng" dirty="0" smtClean="0"/>
              <a:t>Hubo </a:t>
            </a:r>
            <a:r>
              <a:rPr lang="es-CO" sz="3600" b="1" i="1" u="sng" dirty="0"/>
              <a:t>cambio de culto</a:t>
            </a:r>
            <a:r>
              <a:rPr lang="es-CO" dirty="0"/>
              <a:t>. Hubo cambio de ley </a:t>
            </a:r>
            <a:r>
              <a:rPr lang="es-CO" dirty="0" smtClean="0"/>
              <a:t>referente al sacerdocio: </a:t>
            </a:r>
            <a:r>
              <a:rPr lang="es-CO" dirty="0" smtClean="0">
                <a:solidFill>
                  <a:srgbClr val="FF0000"/>
                </a:solidFill>
              </a:rPr>
              <a:t>(Heb</a:t>
            </a:r>
            <a:r>
              <a:rPr lang="es-CO" dirty="0">
                <a:solidFill>
                  <a:srgbClr val="FF0000"/>
                </a:solidFill>
              </a:rPr>
              <a:t>. 7:12)</a:t>
            </a:r>
            <a:r>
              <a:rPr lang="es-CO" dirty="0"/>
              <a:t>. </a:t>
            </a:r>
            <a:r>
              <a:rPr lang="es-CO" dirty="0" smtClean="0"/>
              <a:t>Aunque el sacerdocio, y los sacrificios fueron anulados, el diezmo continúa para sostener el ministerio.</a:t>
            </a:r>
          </a:p>
          <a:p>
            <a:pPr marL="0" indent="0" algn="ctr">
              <a:buNone/>
            </a:pPr>
            <a:r>
              <a:rPr lang="es-CO" dirty="0" smtClean="0"/>
              <a:t> </a:t>
            </a:r>
            <a:r>
              <a:rPr lang="es-CO" dirty="0" smtClean="0">
                <a:solidFill>
                  <a:srgbClr val="FF0000"/>
                </a:solidFill>
              </a:rPr>
              <a:t>(Lea 1Cor.9:7-14; CMC p70, p4)</a:t>
            </a:r>
            <a:r>
              <a:rPr lang="es-CO" dirty="0" smtClean="0"/>
              <a:t>.</a:t>
            </a:r>
            <a:endParaRPr lang="es-CO" dirty="0"/>
          </a:p>
        </p:txBody>
      </p:sp>
      <p:pic>
        <p:nvPicPr>
          <p:cNvPr id="3074" name="Picture 2" descr="http://www.mliberandoalcautivo.com/images/graphics/diezm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8664" y="2636912"/>
            <a:ext cx="3324225" cy="23241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antesdelfin.com/temporary/diezmo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60648"/>
            <a:ext cx="2381250" cy="220182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5071589"/>
            <a:ext cx="9144000" cy="1815882"/>
          </a:xfrm>
          <a:prstGeom prst="rect">
            <a:avLst/>
          </a:prstGeom>
        </p:spPr>
        <p:txBody>
          <a:bodyPr wrap="square">
            <a:spAutoFit/>
          </a:bodyPr>
          <a:lstStyle/>
          <a:p>
            <a:pPr algn="ctr"/>
            <a:r>
              <a:rPr lang="es-CO" sz="2800" dirty="0"/>
              <a:t>Antes de entregarte a Cristo, el centro de tu vida era el YO, pero ahora, el centro </a:t>
            </a:r>
            <a:r>
              <a:rPr lang="es-CO" sz="2800" dirty="0" smtClean="0"/>
              <a:t>de tu vida es Dios. El diezmo reemplazó el árbol de la ciencia del bien y del mal. Dios e lo reservo para Él.</a:t>
            </a:r>
            <a:endParaRPr lang="es-CO" sz="2800" dirty="0"/>
          </a:p>
        </p:txBody>
      </p:sp>
    </p:spTree>
    <p:extLst>
      <p:ext uri="{BB962C8B-B14F-4D97-AF65-F5344CB8AC3E}">
        <p14:creationId xmlns:p14="http://schemas.microsoft.com/office/powerpoint/2010/main" val="205390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barn(inVertical)">
                                      <p:cBhvr>
                                        <p:cTn id="7" dur="500"/>
                                        <p:tgtEl>
                                          <p:spTgt spid="307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1000" fill="hold"/>
                                        <p:tgtEl>
                                          <p:spTgt spid="3074"/>
                                        </p:tgtEl>
                                        <p:attrNameLst>
                                          <p:attrName>ppt_w</p:attrName>
                                        </p:attrNameLst>
                                      </p:cBhvr>
                                      <p:tavLst>
                                        <p:tav tm="0">
                                          <p:val>
                                            <p:fltVal val="0"/>
                                          </p:val>
                                        </p:tav>
                                        <p:tav tm="100000">
                                          <p:val>
                                            <p:strVal val="#ppt_w"/>
                                          </p:val>
                                        </p:tav>
                                      </p:tavLst>
                                    </p:anim>
                                    <p:anim calcmode="lin" valueType="num">
                                      <p:cBhvr>
                                        <p:cTn id="13" dur="1000" fill="hold"/>
                                        <p:tgtEl>
                                          <p:spTgt spid="3074"/>
                                        </p:tgtEl>
                                        <p:attrNameLst>
                                          <p:attrName>ppt_h</p:attrName>
                                        </p:attrNameLst>
                                      </p:cBhvr>
                                      <p:tavLst>
                                        <p:tav tm="0">
                                          <p:val>
                                            <p:fltVal val="0"/>
                                          </p:val>
                                        </p:tav>
                                        <p:tav tm="100000">
                                          <p:val>
                                            <p:strVal val="#ppt_h"/>
                                          </p:val>
                                        </p:tav>
                                      </p:tavLst>
                                    </p:anim>
                                    <p:anim calcmode="lin" valueType="num">
                                      <p:cBhvr>
                                        <p:cTn id="14" dur="1000" fill="hold"/>
                                        <p:tgtEl>
                                          <p:spTgt spid="3074"/>
                                        </p:tgtEl>
                                        <p:attrNameLst>
                                          <p:attrName>style.rotation</p:attrName>
                                        </p:attrNameLst>
                                      </p:cBhvr>
                                      <p:tavLst>
                                        <p:tav tm="0">
                                          <p:val>
                                            <p:fltVal val="90"/>
                                          </p:val>
                                        </p:tav>
                                        <p:tav tm="100000">
                                          <p:val>
                                            <p:fltVal val="0"/>
                                          </p:val>
                                        </p:tav>
                                      </p:tavLst>
                                    </p:anim>
                                    <p:animEffect transition="in" filter="fade">
                                      <p:cBhvr>
                                        <p:cTn id="15" dur="1000"/>
                                        <p:tgtEl>
                                          <p:spTgt spid="307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fontScale="92500" lnSpcReduction="20000"/>
          </a:bodyPr>
          <a:lstStyle/>
          <a:p>
            <a:pPr marL="0" indent="0" algn="ctr">
              <a:buNone/>
            </a:pPr>
            <a:r>
              <a:rPr lang="es-CO" dirty="0" smtClean="0"/>
              <a:t>Debía cambiar de religión porque </a:t>
            </a:r>
            <a:r>
              <a:rPr lang="es-CO" dirty="0"/>
              <a:t>los judíos habían </a:t>
            </a:r>
            <a:r>
              <a:rPr lang="es-CO" dirty="0" smtClean="0"/>
              <a:t>inventado muchas</a:t>
            </a:r>
            <a:r>
              <a:rPr lang="es-CO" dirty="0"/>
              <a:t> </a:t>
            </a:r>
            <a:r>
              <a:rPr lang="es-CO" i="1" u="sng" dirty="0"/>
              <a:t>tradiciones</a:t>
            </a:r>
            <a:r>
              <a:rPr lang="es-CO" dirty="0"/>
              <a:t> para aumentar su piedad, pero la religión de ellos era humana y vana y tenían que dejarla. Pero la mayoría no quería hacerlo.</a:t>
            </a:r>
          </a:p>
          <a:p>
            <a:pPr marL="0" indent="0">
              <a:buNone/>
            </a:pPr>
            <a:endParaRPr lang="es-CO" dirty="0" smtClean="0"/>
          </a:p>
          <a:p>
            <a:pPr marL="0" indent="0" algn="ctr">
              <a:buNone/>
            </a:pPr>
            <a:r>
              <a:rPr lang="es-CO" i="1" dirty="0" smtClean="0"/>
              <a:t>Debía cambiar de religión porque su </a:t>
            </a:r>
            <a:r>
              <a:rPr lang="es-CO" i="1" dirty="0"/>
              <a:t>religión era externa</a:t>
            </a:r>
            <a:r>
              <a:rPr lang="es-CO" dirty="0"/>
              <a:t>, y no del corazón </a:t>
            </a:r>
            <a:r>
              <a:rPr lang="es-CO" dirty="0" smtClean="0">
                <a:solidFill>
                  <a:srgbClr val="FF0000"/>
                </a:solidFill>
              </a:rPr>
              <a:t>(Mat</a:t>
            </a:r>
            <a:r>
              <a:rPr lang="es-CO" dirty="0">
                <a:solidFill>
                  <a:srgbClr val="FF0000"/>
                </a:solidFill>
              </a:rPr>
              <a:t>. 23:23-28)</a:t>
            </a:r>
            <a:r>
              <a:rPr lang="es-CO" dirty="0"/>
              <a:t>. Jesús les dijo que tenían que </a:t>
            </a:r>
            <a:r>
              <a:rPr lang="es-CO" dirty="0" smtClean="0"/>
              <a:t>cambiar. Tenían </a:t>
            </a:r>
            <a:r>
              <a:rPr lang="es-CO" dirty="0"/>
              <a:t>que limpiar el corazón y acabar no solamente con el adulterio, el homicidio y el hurto, sino también con los malos pensamientos, la avaricia, la maldad, el engaño, la lascivia, la envidia, la maledicencia, la soberbia y la </a:t>
            </a:r>
            <a:r>
              <a:rPr lang="es-CO" dirty="0" smtClean="0"/>
              <a:t>insensatez. </a:t>
            </a:r>
          </a:p>
          <a:p>
            <a:pPr marL="0" indent="0" algn="ctr">
              <a:buNone/>
            </a:pPr>
            <a:r>
              <a:rPr lang="es-CO" dirty="0" smtClean="0">
                <a:solidFill>
                  <a:srgbClr val="FF0000"/>
                </a:solidFill>
              </a:rPr>
              <a:t>(Lea Mar</a:t>
            </a:r>
            <a:r>
              <a:rPr lang="es-CO" dirty="0">
                <a:solidFill>
                  <a:srgbClr val="FF0000"/>
                </a:solidFill>
              </a:rPr>
              <a:t>. 7:21-23).</a:t>
            </a:r>
          </a:p>
          <a:p>
            <a:endParaRPr lang="es-CO" dirty="0"/>
          </a:p>
        </p:txBody>
      </p:sp>
    </p:spTree>
    <p:extLst>
      <p:ext uri="{BB962C8B-B14F-4D97-AF65-F5344CB8AC3E}">
        <p14:creationId xmlns:p14="http://schemas.microsoft.com/office/powerpoint/2010/main" val="182027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669360"/>
          </a:xfrm>
        </p:spPr>
        <p:txBody>
          <a:bodyPr>
            <a:normAutofit fontScale="92500" lnSpcReduction="10000"/>
          </a:bodyPr>
          <a:lstStyle/>
          <a:p>
            <a:pPr marL="0" indent="0" algn="ctr">
              <a:buNone/>
            </a:pPr>
            <a:r>
              <a:rPr lang="es-CO" dirty="0" smtClean="0"/>
              <a:t>A pesar de todas estas falencias la </a:t>
            </a:r>
            <a:r>
              <a:rPr lang="es-CO" dirty="0"/>
              <a:t>mayoría de los judíos no quería cambiar su religión ni su vida personal. Era un pueblo muy orgulloso y estaban satisfechos con su religión y con su forma de </a:t>
            </a:r>
            <a:r>
              <a:rPr lang="es-CO" dirty="0" smtClean="0"/>
              <a:t>vida, decían: «</a:t>
            </a:r>
            <a:r>
              <a:rPr lang="es-CO" i="1" u="sng" dirty="0" smtClean="0"/>
              <a:t>Nuestro padre es Abrahán</a:t>
            </a:r>
            <a:r>
              <a:rPr lang="es-CO" dirty="0" smtClean="0"/>
              <a:t>» </a:t>
            </a:r>
            <a:r>
              <a:rPr lang="es-CO" dirty="0" smtClean="0">
                <a:solidFill>
                  <a:srgbClr val="FF0000"/>
                </a:solidFill>
              </a:rPr>
              <a:t>(Juan 8:39)</a:t>
            </a:r>
            <a:r>
              <a:rPr lang="es-CO" dirty="0" smtClean="0"/>
              <a:t>. </a:t>
            </a:r>
          </a:p>
          <a:p>
            <a:pPr marL="0" indent="0">
              <a:buNone/>
            </a:pPr>
            <a:endParaRPr lang="es-CO" dirty="0"/>
          </a:p>
          <a:p>
            <a:pPr marL="0" indent="0">
              <a:buNone/>
            </a:pPr>
            <a:r>
              <a:rPr lang="es-CO" dirty="0" smtClean="0"/>
              <a:t>Muchos </a:t>
            </a:r>
            <a:r>
              <a:rPr lang="es-CO" dirty="0"/>
              <a:t>se justificaban a sí mismos</a:t>
            </a:r>
            <a:r>
              <a:rPr lang="es-CO" dirty="0">
                <a:solidFill>
                  <a:srgbClr val="FF0000"/>
                </a:solidFill>
              </a:rPr>
              <a:t> (Luc. </a:t>
            </a:r>
            <a:r>
              <a:rPr lang="es-CO" dirty="0" smtClean="0">
                <a:solidFill>
                  <a:srgbClr val="FF0000"/>
                </a:solidFill>
              </a:rPr>
              <a:t>16:15)</a:t>
            </a:r>
            <a:r>
              <a:rPr lang="es-CO" dirty="0" smtClean="0"/>
              <a:t>. «Y </a:t>
            </a:r>
            <a:r>
              <a:rPr lang="es-CO" dirty="0"/>
              <a:t>les dijo: </a:t>
            </a:r>
            <a:r>
              <a:rPr lang="es-CO" dirty="0">
                <a:latin typeface="Agency FB" pitchFamily="34" charset="0"/>
              </a:rPr>
              <a:t>Vosotros sois los que os </a:t>
            </a:r>
            <a:r>
              <a:rPr lang="es-CO" dirty="0" smtClean="0">
                <a:latin typeface="Agency FB" pitchFamily="34" charset="0"/>
              </a:rPr>
              <a:t>justificáis </a:t>
            </a:r>
            <a:r>
              <a:rPr lang="es-CO" dirty="0">
                <a:latin typeface="Agency FB" pitchFamily="34" charset="0"/>
              </a:rPr>
              <a:t>a vosotros mismos delante de los hombres; mas Dios conoce vuestros corazones; porque lo que los hombres tienen en alto aprecio, delante de Dios es </a:t>
            </a:r>
            <a:r>
              <a:rPr lang="es-CO" dirty="0" smtClean="0">
                <a:latin typeface="Agency FB" pitchFamily="34" charset="0"/>
              </a:rPr>
              <a:t>abominación</a:t>
            </a:r>
            <a:r>
              <a:rPr lang="es-CO" dirty="0" smtClean="0"/>
              <a:t>».</a:t>
            </a:r>
          </a:p>
          <a:p>
            <a:r>
              <a:rPr lang="es-CO" dirty="0" smtClean="0"/>
              <a:t> </a:t>
            </a:r>
            <a:r>
              <a:rPr lang="es-CO" dirty="0" smtClean="0">
                <a:solidFill>
                  <a:srgbClr val="FF0000"/>
                </a:solidFill>
              </a:rPr>
              <a:t>Luc. 18:11</a:t>
            </a:r>
            <a:r>
              <a:rPr lang="es-CO" dirty="0">
                <a:solidFill>
                  <a:srgbClr val="FF0000"/>
                </a:solidFill>
              </a:rPr>
              <a:t>, </a:t>
            </a:r>
            <a:r>
              <a:rPr lang="es-CO" dirty="0" smtClean="0">
                <a:solidFill>
                  <a:srgbClr val="FF0000"/>
                </a:solidFill>
              </a:rPr>
              <a:t>12</a:t>
            </a:r>
            <a:r>
              <a:rPr lang="es-CO" dirty="0" smtClean="0"/>
              <a:t>. </a:t>
            </a:r>
            <a:r>
              <a:rPr lang="es-CO" b="1" baseline="30000" dirty="0" smtClean="0"/>
              <a:t> </a:t>
            </a:r>
            <a:r>
              <a:rPr lang="es-CO" dirty="0"/>
              <a:t>El Fariseo puesto en pié oraba consigo de esta manera: </a:t>
            </a:r>
            <a:r>
              <a:rPr lang="es-CO" dirty="0">
                <a:latin typeface="Agency FB" pitchFamily="34" charset="0"/>
              </a:rPr>
              <a:t>Dios, te hago gracias, que no soy como los otros hombres, ladrones, injustos, adúlteros; ni aun como este </a:t>
            </a:r>
            <a:r>
              <a:rPr lang="es-CO" dirty="0" smtClean="0">
                <a:latin typeface="Agency FB" pitchFamily="34" charset="0"/>
              </a:rPr>
              <a:t>publicano.</a:t>
            </a:r>
            <a:r>
              <a:rPr lang="es-CO" dirty="0">
                <a:latin typeface="Agency FB" pitchFamily="34" charset="0"/>
              </a:rPr>
              <a:t> </a:t>
            </a:r>
            <a:r>
              <a:rPr lang="es-CO" b="1" baseline="30000" dirty="0" smtClean="0">
                <a:latin typeface="Agency FB" pitchFamily="34" charset="0"/>
              </a:rPr>
              <a:t>12 </a:t>
            </a:r>
            <a:r>
              <a:rPr lang="es-CO" dirty="0">
                <a:latin typeface="Agency FB" pitchFamily="34" charset="0"/>
              </a:rPr>
              <a:t>Ayuno dos veces en la semana: doy diezmos de todo lo que poseo</a:t>
            </a:r>
            <a:r>
              <a:rPr lang="es-CO" dirty="0" smtClean="0">
                <a:latin typeface="Agency FB" pitchFamily="34" charset="0"/>
              </a:rPr>
              <a:t>.</a:t>
            </a:r>
          </a:p>
          <a:p>
            <a:endParaRPr lang="es-CO" dirty="0"/>
          </a:p>
        </p:txBody>
      </p:sp>
    </p:spTree>
    <p:extLst>
      <p:ext uri="{BB962C8B-B14F-4D97-AF65-F5344CB8AC3E}">
        <p14:creationId xmlns:p14="http://schemas.microsoft.com/office/powerpoint/2010/main" val="216132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496944" cy="2880320"/>
          </a:xfrm>
        </p:spPr>
        <p:txBody>
          <a:bodyPr>
            <a:normAutofit fontScale="92500"/>
          </a:bodyPr>
          <a:lstStyle/>
          <a:p>
            <a:pPr marL="0" indent="0" algn="ctr">
              <a:buNone/>
            </a:pPr>
            <a:r>
              <a:rPr lang="es-CO" dirty="0"/>
              <a:t>Por eso, no querían cambiar; creían que eran muy religiosos, porque en algunas cosas iban aun más allá de lo que ley de Moisés requería. Habían inventado muchas tradiciones (o sea, reglamentos humanos) para aumentar su religiosidad </a:t>
            </a:r>
            <a:r>
              <a:rPr lang="es-CO" dirty="0">
                <a:solidFill>
                  <a:srgbClr val="FF0000"/>
                </a:solidFill>
              </a:rPr>
              <a:t>(Mat. 15:1-9)</a:t>
            </a:r>
            <a:r>
              <a:rPr lang="es-CO" dirty="0"/>
              <a:t>, pero Jesús les dijo que tal religión era vana</a:t>
            </a:r>
            <a:r>
              <a:rPr lang="es-CO" dirty="0" smtClean="0"/>
              <a:t>.</a:t>
            </a:r>
          </a:p>
        </p:txBody>
      </p:sp>
      <p:sp>
        <p:nvSpPr>
          <p:cNvPr id="4" name="3 Rectángulo"/>
          <p:cNvSpPr/>
          <p:nvPr/>
        </p:nvSpPr>
        <p:spPr>
          <a:xfrm>
            <a:off x="323528" y="3753906"/>
            <a:ext cx="4572000" cy="2308324"/>
          </a:xfrm>
          <a:prstGeom prst="rect">
            <a:avLst/>
          </a:prstGeom>
        </p:spPr>
        <p:txBody>
          <a:bodyPr>
            <a:spAutoFit/>
          </a:bodyPr>
          <a:lstStyle/>
          <a:p>
            <a:pPr algn="ctr"/>
            <a:r>
              <a:rPr lang="es-CO" sz="3600" dirty="0"/>
              <a:t>Todos estos cambios, implicaban que la «puerta fuera estrecha, y el camino angosto»</a:t>
            </a:r>
          </a:p>
        </p:txBody>
      </p:sp>
      <p:pic>
        <p:nvPicPr>
          <p:cNvPr id="1026" name="Picture 2" descr="http://t2.gstatic.com/images?q=tbn:ANd9GcRGmgK8MwZZqMZHdmDx7hxhLjOiKcRYA6PcvP5pBZqw6OeNCr_LD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753907"/>
            <a:ext cx="2952328" cy="2308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960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368152"/>
          </a:xfrm>
        </p:spPr>
        <p:txBody>
          <a:bodyPr>
            <a:normAutofit/>
          </a:bodyPr>
          <a:lstStyle/>
          <a:p>
            <a:pPr marL="0" indent="0">
              <a:buNone/>
            </a:pPr>
            <a:r>
              <a:rPr lang="es-CO" sz="3600" b="1" i="1" dirty="0" smtClean="0">
                <a:solidFill>
                  <a:srgbClr val="FF0000"/>
                </a:solidFill>
              </a:rPr>
              <a:t>¿Qué </a:t>
            </a:r>
            <a:r>
              <a:rPr lang="es-CO" sz="3600" b="1" i="1" dirty="0">
                <a:solidFill>
                  <a:srgbClr val="FF0000"/>
                </a:solidFill>
              </a:rPr>
              <a:t>o</a:t>
            </a:r>
            <a:r>
              <a:rPr lang="es-CO" sz="3600" b="1" i="1" dirty="0" smtClean="0">
                <a:solidFill>
                  <a:srgbClr val="FF0000"/>
                </a:solidFill>
              </a:rPr>
              <a:t>tros cambios se debe realizar para entrar por la puerta estrecha?</a:t>
            </a:r>
            <a:r>
              <a:rPr lang="es-CO" dirty="0"/>
              <a:t>     </a:t>
            </a:r>
          </a:p>
        </p:txBody>
      </p:sp>
      <p:sp>
        <p:nvSpPr>
          <p:cNvPr id="4" name="3 Rectángulo"/>
          <p:cNvSpPr/>
          <p:nvPr/>
        </p:nvSpPr>
        <p:spPr>
          <a:xfrm>
            <a:off x="323528" y="2060848"/>
            <a:ext cx="4572000" cy="4401205"/>
          </a:xfrm>
          <a:prstGeom prst="rect">
            <a:avLst/>
          </a:prstGeom>
        </p:spPr>
        <p:txBody>
          <a:bodyPr>
            <a:spAutoFit/>
          </a:bodyPr>
          <a:lstStyle/>
          <a:p>
            <a:pPr algn="ctr"/>
            <a:r>
              <a:rPr lang="es-CO" sz="2800" dirty="0"/>
              <a:t>Debe haber cambio de actitud, de disposición, de costumbres, y aun de amistades. Muchas veces se requiere cambio de empleo (o de negocio). Es necesario dejar algunos aspectos de la cultura porque están en conflicto con la enseñanza de Jesús.</a:t>
            </a:r>
          </a:p>
        </p:txBody>
      </p:sp>
      <p:pic>
        <p:nvPicPr>
          <p:cNvPr id="2050" name="Picture 2" descr="http://www.ideasmx.com.mx/blog/wp-content/uploads/2010/07/cantina-mexicana-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9" y="2060848"/>
            <a:ext cx="2721842" cy="2123591"/>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hQSERUUExQWFRUWFxgYGBcXGB4aGhwXHRwaGhwcHR0dHCceFxokHRwaHy8gIycpLCwsFx4xNTAqNSYrLCkBCQoKBQUFDQUFDSkYEhgpKSkpKSkpKSkpKSkpKSkpKSkpKSkpKSkpKSkpKSkpKSkpKSkpKSkpKSkpKSkpKSkpKf/AABEIAMcA/gMBIgACEQEDEQH/xAAcAAABBAMBAAAAAAAAAAAAAAAFAwQGBwABAgj/xABDEAABAwIDBQYDBQUHBAMBAAABAgMRACEEEjEFBiJBURMyYXGBkQehwRRCUrHwI2Jy0eEWJDNDgpLxFSVjwhdTorL/xAAUAQEAAAAAAAAAAAAAAAAAAAAA/8QAFBEBAAAAAAAAAAAAAAAAAAAAAP/aAAwDAQACEQMRAD8AJ73bL/uuJKB3UJABPJJS4r1gfKqizVa+9W1FIwLy8wlxRbA8FwlQHU5QfK/Sqlmg7K65zVzNYaCc/CDHRinETZTRP+1Q/nVvMo7SIIypmSkyc+h8gL2/Qo34ZJV/1BCQcpUhYn0mPlV3bPVkLoXlEKCwI/EJVHMnSTzJPWKBtvE2EtgxIlMjykn5Ui+oJZUZBSYOVV4N7+RAP/FK7wKlBSrhKrAgTOtj4GD5Uyxuxs2FypcKQYPEPvC5HKxv/WgPHilSTlPj8/H/AIrvCmG0gkf1/wCabofQluU2Rk72mus3/Fr411hmVhKfAApA9Nek0FB71bTSvFvxeXXOXRR60FJB1T4z4UWxO77rrq3Hv2eda1HmcxJJgdPOsx+xv7ursyqRCinW33o6Rr6UAJbKelIqw3Q0ihwjmR705Wy4lIWRwkx5xB9ri9A2XhzOtcdgqdKekq7MOZRlmNbz5VLdmbn9rgW3+JDjz6GmgsHKuQq4gE3MAEwOE3vNBBigjkfasUqpNt3ZPYKUf8rtFIQskHNE6EWJEX6Gg5dSehoGGapFuEnNjWh40HU2DyFSD4etgbQY1730oN/EsZdovCPwH/8ACai7ckiKnvxL2YDtJ0k2IQY9BzqPLQhIgJi0TQN9joh9E8jy66fmauTd3GZFtSBJUlIlUCYI/r6VUmx0y+2OriQfnVk7H2k27iQkqQkNOd5xeXiSY4QDPhf2oD+Pc/aKBjvG4MjWsaxATJ6WH0/l6U22niGkKAD7a1E3AUSZ569T41tSCQKB6h8uWPuKSLBk2BpXB4SEm5kxS7GDg0CbeCEhJQLiZnQ9IoRvEyUJyARmB9QAc19Bbl41Jm8CkKK+LMRFySALWA0AtPqaZbdxiEtKzpUAEklwJzZUwQSDBAVcC8WUehoKxdwGfMtV0ZY7NMGE3EqUBYZUmCCfLWW6MOnKVqQoIJCU5VdJ1uSNDanGzMYsurwVlASlKwuDl/y5F8wJUnQxBOtQtOJ7IlJA1uFCb8z50Ej3v2qh51IbJLbaEpBOhVcqUBykmPGKBJrSXTyNiKwUHUVquCKwmD4UEl3DxARjmSfxR5SCJjn/AFq8WIUMqyoSpR1iAFT7V5+2C/kfaWOS0n516Fwy1KSSoADURM8ufK/5CgQNyYSIynhPIWGh5xPShWMxuRrN2huoISk6RNwPY38K52xtBSWQoE5s5TJF4M2+XzqM7bxJDSct8026HoPG5P6mgkjW2Gy2ovDL2jikZeiiJItfQGjyHMqCZygIKp6d4gzVQMYxKkpTmKoUYRMyoi5iQSbwDoPGDMwUoN7OcabUpa1hKAlWqS4AQCJMQAq3WgiZ2g1C+2KsxjKQnNa+YQCIkxe/dNJMPoWmWzMHxF/GfD86Zq2StLikkKlokLkaK0v0vamew3FIdCVJIDvdJEDMCQPObj2oOdqbolaszWVIN4JtMTaow+Fg5FSMtsp5fr61YD76gttICgCo5tIAjr+taSxWDbedQF8Jm640kQkH0vfmfGgDbL3Zedw2TIQpa5TNpMiAJ7xN7C969B7L2EhlrDNJHCwlMeYTExzMknzvUV2Ow1h1sfaFI4VOHtVJCUhaUpDacx7oyqK7xxE86nrbyTdJBHUEEe4oKn+Ke7pRs5AZbup9bjgQLQq8kX/Ck+c9YqoGG+AAj3r1htLZqH05Vg2uCDBB6gi4qj9+t2UocWWkrcgGVISAgqAJUTGkAXAAFjyiggGQVIvh+n/uDH8X0oCUEVIPh8j/ALhh/wCP6GgkPxJH9/c8k/lUOxAtU3+Jjf8Afl/wp/KobiGpFqBns8w+3BIlQ011qX7E2Hhm8ckPr/ZqGaXIIm8gzY/1qI4BH94an8afzq1MNhkqFwDfmJv60DfA7Fw5cLrQBTmOQgECBaYmOukCpXhcNYdaZYTDQP6V29vThWTlU8nMLQJUZ6QkG9AaaZil226izm/aSIZYddPlA9bkj2FMXt+MTCT2bLWaO8rOoDrlBBA8xQT8t2pvicNIOXKF5VZCoSATYyPwmKjr28LrQS5mLyJ4x2QQMvNSSYNuWsgTRXB7cDi1ARGYgX1GVBFtfvUEI33wHZuNvFCUuqyZlJBglshenSQB1ggeUH362BxIxLd0vXUAIyrIkiOnT1qeb541bT7SVyc73ZnKCRlN0W6Qb8zkpHGN5WkBxSZB1IsdYgEmLaiTyoK0Xhykp8R/OukomlXBxDxH1pRliwoGKgRauUggUYZwoNlTlm5EEx1HjXZ2cgTlUVXtKY4etzY+FAywIIIPjNX9hsQpxkfdEST59PCPb86LSwbfrpV57ukO4RnkClJuJuBeaBvvAxkZQlPVIJ5f8c6E72YIqS0EIyniEgG4AnQgG0fyovt5tSmYAnLCo0gfWuDiQvIXCYQkgGLkZYMfl60EJwWBT2yUqUUHMAAZyySnKb8oJjnau9q4PHuHMnDuJaWpQQEtnNIsFKA7gMkg6QTrFFd2Es4px4upSsIbHZoUZUASdBIIWAkAkXE1L171NtN4YKQ7neACG8kKUUpSVRmIA1GpFBXLmzsYheJBYdTnCu1yAkBJcC5ST/iixSAL3PShbanwcGQhw9iuGbd79sVwBEomcsqtaeVXPhtsS6tJbeRpBUjhMToQTrItrQ7/AOQ8H+z/AGqpcVlSMi7qnKeVr2vQVUvbDwZeQtJkOIK1FIhJHaarFgVSI6wfVw1trI+08ENcbaUqQtOUZg2BngaBSrhfmaspre/Z7yXFF1ogKAV2iYOkJnMNLKifGnTuI2f2gWpWFzZLKlAPZ5fOcuQ+UeFBDsDv+EoCVBC1doA5BMnPJUof6rWFqFnaCG23EpQpD7TkqWyooK0cazOWM0db8qkKWMCvDIa7NkrQVuICbEwvvJKYKj3dOg6CjDW62ExCVnskrUtzM4rMoKkAiZBlNjoLXm9AG2Vvwcz0F11sIzJKwOHijjWEgBMTxH6VH8FvSC+2jKFBSwkDUkFWayjCbGYJiYHSrK2Xu7h8OXksoCM6UhQkkaKAEE2GvnM1Wu1dlhjEYlhRzhtlC0lVoUpbaZEaXUYBmgFbz7psJxD2VxejrndBuGw6EkyNSVCR+HSktyNkoTjsKoOpMt9qQQUwqVJLY/ErnNhr62n/APHrCkIQ4XFBANswAJN5MJEkEmPPnJkej4TsJKCl15JRJzCASq5BmLRawgWFBGN/MH22KdcQUlKG21KMiwJy6czJFhQRG7qkqUVKH7MtgkOD76SoRyXYaaVOsV8MFKNsUpRKIUVpkkyCOfcsLa2F+VC94Ph4tph9f2gLShtC8qk6lAULnoBIGmt5igrrFNf9wSDzdTzk3I18eo5GpBi9u4gKdcZ7PsWXMigSCoxzjWJ6ae9AMift6IlKStB6EWGnTnHpVj7obnusrIyBbWZV1gSbggkE3Nu9zoGWL3mC8Al1JyFwhBj7pmFafLzFAXMSyUltLQIylOcpSJTyUcxBCvqJqYP7gLw2HDbSg8ZKinukkkTANoA6nRPWoLjFOhZQWgkjXMVfyoNYHbg7LKpCVlPCSslZN/wwYtFwRRXZu1FEpWEKOVRSEpRksR0J8r0KwaXyFJaSkSqbCALDmozy6VIdn4DEkZQUIMA34rcXIJTF/wAtaA3hsQ4tv/AAsoISViRbSBMjlNc7stZCUZ5X2hTeNEwmxA/c8fOm7+0nMI0CpxJUQbBGhFtZ0k+NLbjq7UBa1qUvMsm9s0kDlpAsKBXftwIW04p0JQlRJSDdRKQmNORvr97lag201odbQEqUZhYtpaCOV9DqZnnTL4gYk9qW1BKwJ7wki4AmRrwzymfGaEbPw7pbEcJMEBKU3F57wsBIt4igHHCATKoUkDLInMZIy+HP5U5wWDcIgJFvGmG0sSUEQb6z4yaSa3ieTor/APIoD/2RxI7g9xSKkua9nPkoeNCjvO8dcp8ctaVvK70T7f1oCgCrS0beI/nVxbjulWCakZSJEG+hUL+YHzqiEbyOTMJ0iL6eU1bvwx272uDULZkqXITqOaba35UEg227laWoiykkJToRJAqGYLd1/aDRWnHLkKKVIUgcBCpSLRNgkyB9ame31lTTZgQVJB8jax/XOg+7+CUztRxKe4vDpUuNM2bh9eXqaCvdt4HF7PeBUsqPZlKVhKTABzDKVC0KAJi9cp21iFvNuOOrKghS2lqTKgoNhZAJKcoOkjlB8am3xfwySw2fvBwxAmZSq1AXtxMV27DIdSCWXF51JAyjIlC0EAwYBABsYM8rgzd3+x6W1KLgUW3ClSVJmIAv3/E8h50Jc2+rOkBhiWszrSghSSVFQm3aEE5jMGdNKeq2DiVYbGPlSQlLqkOI1JVKQog6Rpy9r0/b3Kxqn0JCm8wYKgqDBSQjgI5KmEzPyoIsraKSgHskpTiVysBagApK1J0AJAuTYDypxit5msyyrCpztpDFnnBKcpb/AA/hSb2N+tN9q4dxltgKKCpalOpaTdSRnJlR6FUwP3elM3FLV261ZAVwTIKjMqkAiyVcU8WsazFAXe3oSo4dCmcwwiEvNkuHiCUBYCpaBVa8WBPMg0S2X8UlYd9byWTD6UqW3m4SRwBQkAhXDFiRr6NmdxMap9tBS0krwpg3y5OzCCFaELuPVU0izuni2mUZm/8AGadbSGwoqEFwy4EiQL8pBSkdKAy78Tw63iwppxSsSiVFDiQGkp/ZpCUzMg3ImTPtFsJt0p7ThW4XGECVKE5W8is05iSeC41Emnuxd3cQ6spSynMrDOypawEqSHCnMNbgpygGNJtrSeG3VxLn2YoZSQ+w4ESqAUgLknoYUCAfC9B3hN41jKCvFH+7u5eLMSk5yF98XHvw25VrC74YhvJD74/YHRSzPehdibA9b0nht28Q4MPlwxVmS80m4GYy7P3uQXcGO7FL4LcnFKQytOHzZ2n0ABYB/wAziVJsBNhzjSgfI+JeKSDGIcJ7BIlSCePMDnukwkiRPlSrnxHdWVJdxJSlXZSFNnuhKswICLgqKSLiR05hmt2cS6hsow6lBzClKSFJ4siwSo8VoECDfS1qG7c2O404lLrfZqDSDCiO6lAE2P7ptrQWvhN6cDiMWHENdo4psBalCISnLGQeMkm17eVHHNpJU8oIjhkIEKy2sDYQDc+4qn90sM3/ANRQ0HAEKcKAsERlm15jij5ip7hsQljG4hsvBKEqHfWlJAyg/eib8qCVr2whsJLq0t5CJKuEEKEaqjnz5RVUb+bXz41buGdbcbITBSUm8QbG+oJnxpnvnvb9tdSw1xISuEqUQMx05QAjmJvztXO2dwsXhGUvKU2r91EkifSDQCWN5cSgnKoyTJ4U9I6dKK4DejFGZzKJgDQcNzFhe5p3ulsZzFtlXZ6Ky5ogHr7VYWx9w0IhTvFH3RpQQ1rZmKxbIKEKBbKplfInN0g/0FEPh8lTbxzJ4wlaVeMEEH3A94qyHcAU5OyhOQ3RAyqTBBGlj0M+9BlYJDTbjwQWFErzhRBOpSIUD3CTnt8ooK62jso4jamUzCljNpARabjlqPlpEzTb+1cJglIZcbXlCQQUgEEnW8yNBbwrnZ2ACWe2fSlBKSFk2JRebg2kGfUnpVOb+74rx+IKiSGkk9kjoDzMfeOvhpQb24mHlJF8oCfl/WmotTl9AK1ELzEqJ0IBJPU/WuhstROhoEmGUlJlULBsnqNdeVNhEdKJI2O7ykeVqURu66QrgJCbmAYA8elAMYZCiI59NZ6CrU3e+GzjSG8Q1iOzfTxG0gCO6RNx1BqLbpbNKHkktmULBC8pKZyngUZhJi4q31NICJg8SQFDNoJmw5Dy8KAcxvAlTTKoyuZ+zyk27QkIPLu3melEmNtYVtSirEsBau+e0QDw2CQM1gBy96H7b3ZD7SGmxlOXNmv3rQSdfGdbVGNlbCacC2nlB5wKWVaBSSFESek2NtaB38TNqoxDDYwzqHVoczlLagsgZVCTBNpI1tXKN9n3HW3QgICGVN8QupxQSSQm0AFMX1vQN7cllp8KBKwkmEG8qERfz5an5VIN80YdCGpVlVnR2uXiX2ajxSJB8upkR0CM7R2i+EPdmFrL5h3ICoK1JNhGbNrAmekmjo+IL6MQhX2dWVGGKTwKguZUqA7tuMZedRrEbMwrxgZ0SE9lwjizLCfuzyUD15UHXu3hyG1BbmXM2l39mOHMpYVBnklMixm/SKCVfDbY7OKxD6sWgl0ZcrZkcMSbcxpYnlT3fjc9ppP2lhKktr4ezAIKT1APlYeFtaU+GzCsG8WsqwhzK4lbiMhkhQI1MSm8n8JsJqx9sYD7UwttCxKkkBQukE29RQVy1v3iEv4dXYlSW8KpCzBgryg6gWMoSIvrTjYO/ro7BL+GVAS8VEAgySspEEakADW5UDao1tn4W4hKo7PMdRBTFRbaW6K2SoLTlI5W1iYj9a0E0w+8eKwy0EMhS0Yd1uUjMkkuqWnui1iCPnW9mb/LZTgQWL4fDuhf3cxgpSjSxORJH8VBdx9nqS6FtkoXwIEACUqUsLkkSDYQQDpfnUd2rsUpeIUrMVgLzSBKlQTpyJJgCgsHY/xDDQwoU2ng+0qXNiM6nMqNLWg+MjSt7D+JxaSwkpSpAbxC1AmCFlTqkI08ED/WKr4bBQct1cTJX3k2UAFHlcfu6+NJf9Jbj7wlnPqLKiemmttfGgnmw/iN9nbZSWknsmHpvBKlLGVItaAJi8zyodtvbTe0nw5iFBlCGkpASjOoqIva0gLJJNjAtczQ3a2w2WsMG1NKaeV2DgK1SohQUHIGUEJnij7tutB8fsINqcmxQJyG5nO2kpJiNFz1tQFtrONnEOvIEAqRHFmm4lQ5pBvY6Co/jdoqedW6sypaiqfP+lH/AOyricC5iSklEIsUFBiUjMJstPELjoaB7E2Q5iHUtNJzLUYA/WgGp8qB7g9k5EofWYzEZEAHMpMmVfuiAfOOlWNsHFl1CQGZK5SlRXmXZRKRE9CBz0F+VG17olCW0pSlJQhDanIGeABITIi9gT0AFSzYG7LGGSlSGUIcKQVECLkAmBPCJ5CgUw2GS3lQEiQACEiADz+c0rtIltsrSnOU3gWJv46VpoiZ560QS6LXF6BmmSLiDzHQ9PGhm2dnF1BSDAIPvBHTxn09jWIw86Ei4NuY6XGhpm60SpJCiAJlMDikfKNbUEC3pwzrjK25SCElQbhUlIBBvEqVCZkTpF+cD2X8O0rYS8+SS5lUAggKhQzDWBEa+JGlWNvxg4eYeQ+hp9IUlpDkZVlZSCk+Pj/IUaw2y3EBKbKUE8ZVzJPIwSb5oHIECgo9pyUwYAlP5ijeGTmJIAAzHQdCai6xwHxFEtj4PEPhtGHSrOVEWOthcnkBrfS9BL9j7GU84lCfvHpYDmatfZewm2Gi2lMg96blXK/pTDdLdpODaCSouOEDO4ZMnoJ0T0HvejKngo5AbiCfKgaM7EZbCkoaQlKu8AkAHz6+tMXdmttmM5KP/rKc6gOUHKVR5+9EsbtBKRCCkq8wQnxPl050HexqUA6zPEYJM9TQEcNtBtZKc5BIMApykAaxmAkc6qnZuy1MuFQWS6VOBSkqJCgVWVfQwNQOftJMZjC8rKi4/Xy/58jGwdmNhUL4l5bH+EAQD4Ai9A32Lu02tAKjnKZUW+QJBAtPhPmBQjef4VNlC8QhwoUhAUoXuEBSlJFxlKjlMmYIJ52k29W0m8BhFLAhZ4GxzK1Wv1gcR65fGobu1v2/isS7hsSUoSqUaRZROsk3jSOsUEYwW6WJc+zLb4yvs+yglIBTKlFU3ISECVWvHPWy91/ha0wgHEQ8vhJTKsmZJWQYJ4u9zAFtJJJl+z8G1h20NtgJSmwHOhH9usKp9DDay4pS8soEpFiSSrSABymgLYTBpAISgAZlKByjUqJ858fGnDjZEkHQWHL15G/lWnMUBbVQ5DX16VycSr8Nv9Wn+yPnQLdkAI/RPMnxNV5v5uspKkuMOKaC3UZspHCu5CxKh42ka+QqxVKqNb+qV9lUEkyogCPe55AiRodaCEbmYn7SFJxRU7iELlDjpCkhCVFUoIEkG41IMWNGP7BYRcLUjMpIKCBBQTYE5Sk8UXnUXM1X+720jglrLjK1kjKlSV91MzBBvrJsOdTPAb5sqlRQpvW6xmUo5hB04TBVEetASxPw7wgeZAaAQG3ErGkzky6Gw79do+HuETiZDYyBGTIZygySSJ/dIHSkMT8RcP2gkOrRCdGzExB70TqflXGJ+KWGHFDp6JAg69ZjlQFsNuTg5X+zSoGOE3AKe7Am0QT5k1F9qbs4Rpp5SUBbhQpxJKp4pgRe0rymLiwpov4pMpWYadSMiwASgmSTeJPNWlRbFb1qCivKpwuZIzQQSFdoDA1kjSgme+W2s2DKBMkNAqlKjnBCx3YGiTNulOvgvsVKWnsQUgqUsoSvnlF1eUq98oqrtrb4OvE9omJUFEJtoFcgdDmNENz/AImObPQtCGw42s5ghaiMqoiQQJgwJHhQX5thIDc+J+f9aXweNDjba0iQoDS8HnPkRBqkE/Eh7aWLYbchpoFXA3JCjBjMTfTh5RJ61cO7DstQORNvMz00v+dBwpUFVryf17Uk++QnMFJQUkHMrQDnPpI9af7TZiFjyP0/l6Co3vCgqYWlETAUJEjhIVp6UEuZnKJvbpHy5UyccMixMm5ta2p5npbrQPd/eF11pRXCgi2ZI4lGJIAFjb9XsviNvIbZ7Zc5CkKEiFGeWUwZ8KDjehTPY5nWQ/lPCMswdJmCABM3tanG7uLCsO2tSpKkIMkjpIOl51+XKmf9pmHElKHQZN+EgwATbMBJMfqajeE2v9kzLyPHDrUoNpbBWWliMyYkQlRzKtYEHqICqWxOulS74fbeRg8QVuJlJQUgp1EkHT0j1qFsrpZnFedB6L2VvlhnhwLiNcwIj6URG2WD/nNf70/zqBbhIAwiCDBVKj50Yxuze0BB9D+tRQO94toNpQE6IUZzpAyeRM9b9La1HNsYllTQHArMQE6GdZggWP8Aq9Kc4N0tK7JacqSbdL+XX8XveiidnNoGcNoCvBIk+1AF3V2SUDinIAQAddZHjAED0pfeTbTaX2mEFecHOstkJUlMQm56qIt0FBt59qYxRebwnCGW8zzie8CQVBCehyiZHXURdjumAnZjjxEuLcJUsySrKREmZtM+dBIscpL4Adwj7qUzlUXlyPTKANBOvrQk7IbmBg13/E89Hyw5Hzqym3LC/KuH3BpI9KCKblbxq7RbDyllaM3euAjMMoCiAVGDckck+ozeHYxTjWywgBBVGdJgDMFJUDxWIkxA6c6428lTGJL7WpBCh6g/mkUwwm2g9nSrOq8SdJSUq8gSmfegtrZzaUWEz5AATewAAH59SafJWCYoZsbBns0Zp7oHifr8zRQIANByURAGgtFBt73UpwrhUY7oBmOKRFxcc/nT/bCXOzJbUQoX8xzF6qbeLbjy0pzOKVYkAnU87THhQBcZtFKSTxWJ/wAxSh7yQK44XkhJSlKlJWeRMgEi/Khe1H8xUrNIKVAJ9ovzuQaf7LxUrbgG+cW6hJP1oItjXYg5oBEiOkkadbc6Yl/NqbX0pTHLkJ5cP5EmmKVXPTwvQOEplJVPMD6mnLjxAQbAiPcTTX/K8c//AKmltpKFosDBv/qoEsQvn4D53rMMgGLZieVNXzJ9B+VFt020l05pBAGS/wB4mB6X+VAvsfaCWHwst5FJtBkajlfp4c69DbkbSbdwyVNqCpurqCeR6VU+/uGU60gqU0YSV8IAKUiBxkWJmAOd4ih+6CFdkFK0kkTaByIMzrPtQehsQkLSUzqPnUXW+gkJUQVExlTcX/ERYCgrOSxPFMQTJNxOqjpFKO7RSiAm3SKBxtdz7BgHVNCeyQogeJVMmOQJmOgqjcRvFiMQ6M7pJVqVGw9NAPACKv8AXjErBBi8yDcEcxHOqz363PYw7asVhwW1pUJQDwQTlOURwkEg6xYwKCNKwzrCVHtUuKyyUifPXQ2vIJ1oxu58Q3sMChSQ4jkhVik205jxH6IN7eVxbDbGVEEjiRqoDkQRmEe1TfY+6mDccU4VjEZsxMkBIkpIsmCCBa5oK6bT5/nXAjqPnWOPCYTMePz9KSBmgnG4u+oYIad/wiZCuaSfpVtsvhQBSQQbg9a84NCrl2HsbEYZIDXGkBOZtR5xfKeXlQS/7OCL6j9e1J410NNlxV4HCnqeQHnTXD7UdMAYZwq8bD1MUVwexlLUHMRcp7qB3U/O5oEN19h9kwouXcfUXHLfeVy8gPrVdbHYUnZ7rStUvLQfAhxIP1q4+VVji8MG3MU3y+1LXefv5HB5iVD2oJfh8alITeMwEaSbdNaa4zayQCZBixk6dJAEio4w6lYyKCIucqri0X70e3Wl/t7AKSUgqTEKKZjyJEgUA7b2LCkm6RNwcwCfGCTe/LXwqLboYVStpMN9oUpU6FKSlRE5QVGRzBAjyNTfG7UZEw23cd7KkzPUpk/Kt/DLAB7EO4kiQ2A2g5SBnVdUSBoBHLvUFnIFq7FaTW6Dlyqf352R2WIWEjgiQNLEz8rj0q4VVCfiXsYutJcTAKZSTYcJuNfGfegpfGEBPTvDx5e1hXew1lKmz/5Jv4xOvtTvG7AWlWqQDcFRsREWgEGmeTs3WUkgwtPduDePMX5G9BGsQrhRPj+dNQPWiDDbZHGVEzok8rdUnx50qCwB3DP7xP5Tr6UDHL+z/wBX5j+lbeVKR4QP/wCqXx2NSpJSlsIEyY/4pgs8PqKAhsnZ6XSSo8KUgx1n6D3orszYy14htLACVKMJBsCYkCZsZ5zrQ/ZWJytGCZzXi2gAFFtkYlQIWmyySpKwYCbkAwB35Hl5cwI7Q2SpBKXkgkKWiDfKRFhy6mROusyA+2YvgSkhIBHBbSdPSttt9oyAoqUQSSpRMybkydSZkn60HedLbkE8rR5n20oJK3tQ9ijqFZb9U2vTp/FCAfKg2CY+0uJSFZMygToYMQTqNYB/1UntJxzDhIcSSQMxCb2IkTGnKgKbd3nGHTmF1aJHU+PgKrjaWLdxThU4srM85geAHIeVZi8Ut5wrVqdB0HQVrBq4lDSD+vyoLC2f8HlpxSeIdiQF5jdSQTBR0KheFaWmoftDEqTiXiwVCXHNCQcua1wa9E4VC+2KiU9nkAAAObNmJJJmCCCI5615s28SnEvi/C86kjyUYoGRNYgVoGukCgfbKw+d1tH4lpT7qAr0lsxAOcj8X0Fefty282NYH/kB9pP0r0BsIygn99Q9rfSgKJFLRamy1woU4TpQaAkGq932byPFf4+zV7Qn/wBasNo2qvviWIDRMxJTYxopJFAEwrBK0L0gLFoUZMWgG3M3jQUXZw6j+LXnlSZ8ZJHzqFo2vkKUEKIUT9711iOvKn6tqDMClKY6KJVPqbadIoH22Gm2mjnKv4QtJV8hU0+GODSjZ7agCO0U44ZM/eKR8kiqn25vCpYyAJH7oTH5RNXrsDA9jh2Wv/raQkx1AE/OaAkKwVk1lBpVDN5MJ2mGdSNchI808Q/KPWiijXCxQeZ9vI4rlZvcHy8TQtlae2ayzGduxi1x0/X0ke+ezy0+4n8K1DTkCQIqL4WziCR99H5JoBq+8bcz8qTcJJ1pTEDKtQPIqHzpFRtQYBwq9P18q5cHDXKlWPpT7ZuISoZCkZp4ToSTyJ/KgRwuIhBsbE/MfnYUX2DiQrMiTyiTofDwkmm6mD0I+lPMJgkJOYK4upmPI2mgmWAYUptZNzw8ibach53qO70GVkZwCnNaIOvjpT5vbhQnui4vBBkzPn1jzoFjnw44parSbWoGGzNtqZeBUqE3BkTExfLzjpRfeLfQPd1Uyw2iQkiFBICtRIvOnzoJjMGlWkzyNNmMKUmYnXlQP0bPdQrI4koXlCkpUCCUkajlpTPDvKS7xCeIFSeomSB6U9wLhDgcOoBEWg28/KiWM2g2u6gISOUTfLa1zodPlQeicC7ZM6qQk+uVMj9dDVAfEjZ5Y2niM3Cl1QdSYNwoCT7yPSlMbvs+vCnLiXAppxIPEUK7JSSE6QVAKBBJvxpqK4ZxTyipalGOZMn3NBhiugoVnZ1iU0Em3AtjUHoFH5f1q+930Qynx4vUmfrVEbgJ/bqPRB+ZFX7slP7NI/dA+VB3ilQtPj/zTxo8NMtojuHoofkafNC1BtqoL8VG4YSq/C6Pmk/VNThr61D/AIqME4JZH3VIJ8pKfzUKCn8a/LjZ/eP5GnDL9ovpQrGOEFM9fpFKdrCZ0kUBDdrDdvtHDNHQuonnYHMfyr0ega1QPwgY7TaqVRZDbqp/05PeVCr/AGxagUitRW4rWWg0sVoi9bWK0RQUt8WcIU4tZ5KSlQ9o/NJ96rhCxmTyjLPmDH0FXZ8V9nIPZOLBNlJgW0Oa/uaprHNoSvhBHdtM3BJ1jxoA+LbJUux76rAcprhOBVeRA8ff9TTgheZRTKQpRN/GuPsJPfUSRFgJt6m3tQMcQ2lIsqZ8KQBp7icKBok30zGT8oFN1NmgLYTayIh5Clq5EEC370gyfGrE2DuU2+0lwQApKVAG5gjyFVW8jiEfhBqZ/wBu8RhsOylGSOyCbpJnKEjkRQS9e4jImJMeB0HkQf6Cmr26zQKeEDw1663tUOx++mLU2lXaxOmVIFvIzFCHd6MUocTyz7ae1BYatkYUKgJgDnrJ8osKSWzhAcpaNyOICP6VWre1XVEDtF/7iPypFp9Sl8S1GOqjQWFjmWEpIShOZImSUxoT1t0qDHFqRwqg+I0Pr9aUecMnLPcAt6zSruw3VvBtqFqUEkNzKpKRMp5c6AZjXEkSP1/Opd8P9wXdoJUQS2lP3sveM6A6WvUy3N+BWaHMcMvPskq/Pp5fnVz4HZqGUBDaQhKQAABFqDyWRXITXdaiglu4DPG4fBI9zV77LQQ2PKqT+HbMza5WB7Vd+C7ooEdq90fxp/OKINaUN2wYQP4k/mKIMHh9KDGefnQjfbC58G+P/Gr3HEPmmjDRsfOm+3GszKx1BHuCPrQebmMGp9zKCkRJJVoNB4n0ov8A2eQOBWIRYXKE5ovpqJ9J8YpvicMUnicTbUCVfkI1rEuoCSOJV9QAB46kmaCW/BnBoTjsQUKKsrMSRGrieXLu9TVzNaCql+CjYKsY5Ef4Sdf41fyq3ECwoN1gNbitRQcqrDW11yqghXxVanCoVoEuAT/ECB86pbGYMpUOEmRItaOVzpXo7buzA+w43zUDlPRWqT71QWPwigspXr7RHL0M0AUsE/gHmSfPSK47MC5lXLoJ5G17U8dwoB6W60klA5QQeU/rlQCsXh+cadev6/Khzs9NeVSZzDSOVMMds6RYcvOgHvYcykie6n9GnGOQVIa8E/yrlKDblAA9aeKZKkp8B/P+VAHWycsXj5Vw0OXOi5wxjw96QewfMai/WgYYRuHEzpNNli586J4ZAtmkEGfpapHs/wCHzuIebGG4mnCOO0pnWfKgQ+HOwH8TiUhpIOUgqUoZkBPQ8jabeNejdh7qYfCkqbbSFq7y4ufXkOUV3uxuu1gmQ20kDmpXNSuZNGEigwCtkVuKyKDyERWRWZr12mgnnw8UEhJ5lRI89KubCWSBOlUvuJdTQHX61ciXIFAy2+7DRN7KSfmKLYMygVGN7NptpZXmcSnuwCoAm/K9G9lYoKaBHMCgdBzh9frXWNEtmoJtL4pYZpSmwlxwpMEpSMsg37xE+lNcX8YEFshphxSo1XCUg+IBJPyoK521mbeWjL3VKF7Cx9yKGPLdgmQkeV/nRDFKU64pxw8SlEmLXP5CunmoEgFXkRQWJ8FWinBOqNyvER42Sj+dWuBVQfD7ecMdjhVoSlBcUrtCvKElV4M2NxAvzFWlidtsNiVvNpHisfK96B9Wqj43/wADmjtwPEpWB7lMUw258RWWgQwQ+4dMp4B5q5+Q+VBLV1w4qBJMCOdVfgfik+3Z9oOibKRwKHhBlJHtRd/4n4dbKgEOhRSRlUAACQR3pIt4UEs2jjkJaWorSBlVBzDodD/KqJxyb3reJ24PxT6U0OISoySTP686BnjtnhcnNHP+lNWdiqGiwRa/P+VFMU6Ik8v11HvWIHSDPzoEvsttPlSfZHQi3hzp649ryty/V6bu4qw5/lQBtpYfLxJ0Go6UthnJbGv6J/nThCSSc4H0NcpwYSBFgOXzoOGgFyOY5G3z5ikX8MRIkeQp0pwAfq1N3cUVG/6vQMV4Uk+1/wBa16Q+GGxuw2eyD3lDOfNV/SvP2FIUtKSJzKA9yBXqfZrGRpCR91KR8qBaK2kV1WCg1Fbit1lB5AFKIrVZQHd194Psiyrs+0kQBmj6GjG0viLjHLJUGU8solX+4/QCsrKCLYjM4SokqUdSokk+tGE7z4wN9l9oWEREJgW01AmPWsrKAf2RGoF70ohwi5vWVlA5egCbT5VplwTrPT1rKygINweQi369KU7SVX68hA+QFZWUHTRSqOVO0Yca861WUCOJbH6NJfYwqYt1rKyga4rDJg+VvOgeK2c8lKphQ8FRHjGnpWVlAj/1DKkAquJ1E+k0oxtUKMEkdLaGfDlpWVlA6dx6UmFG9uXrNhXa1A+NgfrWVlBtBlIIMjlNNu1CzGsVlZQNn0xSap51lZQE912s+Lw6Top1H516ibFZWUGxW6ysoMrKyso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t0.gstatic.com/images?q=tbn:ANd9GcSnmEbAM4CUY-uFpUV6kuGu85CY2FR5weYedI0H2S3dIXhWawm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365104"/>
            <a:ext cx="3283446" cy="2096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095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2054"/>
                                        </p:tgtEl>
                                        <p:attrNameLst>
                                          <p:attrName>style.visibility</p:attrName>
                                        </p:attrNameLst>
                                      </p:cBhvr>
                                      <p:to>
                                        <p:strVal val="visible"/>
                                      </p:to>
                                    </p:set>
                                    <p:animEffect transition="in" filter="randombar(horizontal)">
                                      <p:cBhvr>
                                        <p:cTn id="16"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672408"/>
          </a:xfrm>
        </p:spPr>
        <p:txBody>
          <a:bodyPr>
            <a:normAutofit fontScale="85000" lnSpcReduction="20000"/>
          </a:bodyPr>
          <a:lstStyle/>
          <a:p>
            <a:pPr marL="0" indent="0" algn="ctr">
              <a:buNone/>
            </a:pPr>
            <a:r>
              <a:rPr lang="es-CO" dirty="0" smtClean="0"/>
              <a:t>Todo </a:t>
            </a:r>
            <a:r>
              <a:rPr lang="es-CO" dirty="0"/>
              <a:t>aquello que no está de acuerdo con la voluntad de Cristo debe ser "amputado" </a:t>
            </a:r>
            <a:r>
              <a:rPr lang="es-CO" dirty="0" smtClean="0">
                <a:solidFill>
                  <a:srgbClr val="FF0000"/>
                </a:solidFill>
              </a:rPr>
              <a:t>(No siga adelante sin leer Mat</a:t>
            </a:r>
            <a:r>
              <a:rPr lang="es-CO" dirty="0">
                <a:solidFill>
                  <a:srgbClr val="FF0000"/>
                </a:solidFill>
              </a:rPr>
              <a:t>. 5:29, 30; 18:8, 9)</a:t>
            </a:r>
            <a:r>
              <a:rPr lang="es-CO" dirty="0"/>
              <a:t>. </a:t>
            </a:r>
            <a:endParaRPr lang="es-CO" dirty="0" smtClean="0"/>
          </a:p>
          <a:p>
            <a:pPr marL="0" indent="0">
              <a:buNone/>
            </a:pPr>
            <a:endParaRPr lang="es-CO" dirty="0"/>
          </a:p>
          <a:p>
            <a:pPr marL="0" indent="0" algn="ctr">
              <a:buNone/>
            </a:pPr>
            <a:r>
              <a:rPr lang="es-CO" sz="3500" dirty="0" smtClean="0"/>
              <a:t>Es </a:t>
            </a:r>
            <a:r>
              <a:rPr lang="es-CO" sz="3500" dirty="0"/>
              <a:t>necesario dejarlo para que no nos </a:t>
            </a:r>
            <a:r>
              <a:rPr lang="es-CO" sz="3500" dirty="0" smtClean="0"/>
              <a:t>destruya. </a:t>
            </a:r>
            <a:r>
              <a:rPr lang="es-CO" sz="3500" i="1" dirty="0" smtClean="0"/>
              <a:t>El </a:t>
            </a:r>
            <a:r>
              <a:rPr lang="es-CO" sz="3500" i="1" dirty="0"/>
              <a:t>pensamiento principal de este texto es que es difícil arrepentirse o cambiar.</a:t>
            </a:r>
            <a:r>
              <a:rPr lang="es-CO" sz="3500" dirty="0"/>
              <a:t> </a:t>
            </a:r>
            <a:r>
              <a:rPr lang="es-CO" sz="3500" dirty="0" smtClean="0"/>
              <a:t>Porque muchos sabiendo lo que tienen que hacer, prefieren perderse que acomodar sus vidas a la Palabra de Dios.</a:t>
            </a:r>
          </a:p>
        </p:txBody>
      </p:sp>
      <p:sp>
        <p:nvSpPr>
          <p:cNvPr id="4" name="3 Rectángulo"/>
          <p:cNvSpPr/>
          <p:nvPr/>
        </p:nvSpPr>
        <p:spPr>
          <a:xfrm>
            <a:off x="0" y="4202998"/>
            <a:ext cx="4067944" cy="2677656"/>
          </a:xfrm>
          <a:prstGeom prst="rect">
            <a:avLst/>
          </a:prstGeom>
        </p:spPr>
        <p:txBody>
          <a:bodyPr wrap="square">
            <a:spAutoFit/>
          </a:bodyPr>
          <a:lstStyle/>
          <a:p>
            <a:pPr algn="ctr"/>
            <a:r>
              <a:rPr lang="es-CO" sz="2400" dirty="0"/>
              <a:t>La obra principal de un verdadero profeta no era simplemente la de predecir el futuro, sino la de predicar el arrepentimiento y rogar al pueblo a que se volviera a Dios.</a:t>
            </a:r>
          </a:p>
        </p:txBody>
      </p:sp>
      <p:pic>
        <p:nvPicPr>
          <p:cNvPr id="3074" name="Picture 2" descr="http://3.bp.blogspot.com/-8SYgG7QJZ1M/ULu1CQaWCiI/AAAAAAAAbCo/hv4nFDvjDAM/s1600/Ley+de+Dios+rota+piedra+ateismo+mandamientos+jesus+biblia+exo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4365104"/>
            <a:ext cx="2160240" cy="235344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1.gstatic.com/images?q=tbn:ANd9GcRNXxBZviXZGBqVehqHxc9wKzsOzLRfuIqQztRvlE5DjG5tyWn8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3906" y="4365104"/>
            <a:ext cx="2676525" cy="2326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58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randombar(horizontal)">
                                      <p:cBhvr>
                                        <p:cTn id="17" dur="500"/>
                                        <p:tgtEl>
                                          <p:spTgt spid="3074"/>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3076"/>
                                        </p:tgtEl>
                                        <p:attrNameLst>
                                          <p:attrName>style.visibility</p:attrName>
                                        </p:attrNameLst>
                                      </p:cBhvr>
                                      <p:to>
                                        <p:strVal val="visible"/>
                                      </p:to>
                                    </p:set>
                                    <p:anim calcmode="lin" valueType="num">
                                      <p:cBhvr>
                                        <p:cTn id="22" dur="1000" fill="hold"/>
                                        <p:tgtEl>
                                          <p:spTgt spid="3076"/>
                                        </p:tgtEl>
                                        <p:attrNameLst>
                                          <p:attrName>ppt_w</p:attrName>
                                        </p:attrNameLst>
                                      </p:cBhvr>
                                      <p:tavLst>
                                        <p:tav tm="0">
                                          <p:val>
                                            <p:fltVal val="0"/>
                                          </p:val>
                                        </p:tav>
                                        <p:tav tm="100000">
                                          <p:val>
                                            <p:strVal val="#ppt_w"/>
                                          </p:val>
                                        </p:tav>
                                      </p:tavLst>
                                    </p:anim>
                                    <p:anim calcmode="lin" valueType="num">
                                      <p:cBhvr>
                                        <p:cTn id="23" dur="1000" fill="hold"/>
                                        <p:tgtEl>
                                          <p:spTgt spid="3076"/>
                                        </p:tgtEl>
                                        <p:attrNameLst>
                                          <p:attrName>ppt_h</p:attrName>
                                        </p:attrNameLst>
                                      </p:cBhvr>
                                      <p:tavLst>
                                        <p:tav tm="0">
                                          <p:val>
                                            <p:fltVal val="0"/>
                                          </p:val>
                                        </p:tav>
                                        <p:tav tm="100000">
                                          <p:val>
                                            <p:strVal val="#ppt_h"/>
                                          </p:val>
                                        </p:tav>
                                      </p:tavLst>
                                    </p:anim>
                                    <p:anim calcmode="lin" valueType="num">
                                      <p:cBhvr>
                                        <p:cTn id="24" dur="1000" fill="hold"/>
                                        <p:tgtEl>
                                          <p:spTgt spid="3076"/>
                                        </p:tgtEl>
                                        <p:attrNameLst>
                                          <p:attrName>style.rotation</p:attrName>
                                        </p:attrNameLst>
                                      </p:cBhvr>
                                      <p:tavLst>
                                        <p:tav tm="0">
                                          <p:val>
                                            <p:fltVal val="90"/>
                                          </p:val>
                                        </p:tav>
                                        <p:tav tm="100000">
                                          <p:val>
                                            <p:fltVal val="0"/>
                                          </p:val>
                                        </p:tav>
                                      </p:tavLst>
                                    </p:anim>
                                    <p:animEffect transition="in" filter="fade">
                                      <p:cBhvr>
                                        <p:cTn id="25" dur="1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t>Otros </a:t>
            </a:r>
            <a:r>
              <a:rPr lang="es-CO" b="1" i="1" dirty="0"/>
              <a:t>aspectos de lo angosto del camino</a:t>
            </a:r>
            <a:endParaRPr lang="es-CO" i="1" dirty="0"/>
          </a:p>
        </p:txBody>
      </p:sp>
      <p:sp>
        <p:nvSpPr>
          <p:cNvPr id="3" name="2 Marcador de contenido"/>
          <p:cNvSpPr>
            <a:spLocks noGrp="1"/>
          </p:cNvSpPr>
          <p:nvPr>
            <p:ph idx="1"/>
          </p:nvPr>
        </p:nvSpPr>
        <p:spPr>
          <a:xfrm>
            <a:off x="457200" y="1600201"/>
            <a:ext cx="6203032" cy="3124944"/>
          </a:xfrm>
        </p:spPr>
        <p:txBody>
          <a:bodyPr>
            <a:normAutofit fontScale="85000" lnSpcReduction="20000"/>
          </a:bodyPr>
          <a:lstStyle/>
          <a:p>
            <a:pPr marL="0" indent="0">
              <a:buNone/>
            </a:pPr>
            <a:r>
              <a:rPr lang="es-CO" sz="3600" b="1" dirty="0" smtClean="0">
                <a:solidFill>
                  <a:srgbClr val="FF0000"/>
                </a:solidFill>
              </a:rPr>
              <a:t>1</a:t>
            </a:r>
            <a:r>
              <a:rPr lang="es-CO" dirty="0" smtClean="0"/>
              <a:t>. El </a:t>
            </a:r>
            <a:r>
              <a:rPr lang="es-CO" dirty="0"/>
              <a:t>camino es angosto porque </a:t>
            </a:r>
            <a:r>
              <a:rPr lang="es-CO" i="1" dirty="0"/>
              <a:t>requiere el bautismo</a:t>
            </a:r>
            <a:r>
              <a:rPr lang="es-CO" dirty="0"/>
              <a:t>. </a:t>
            </a:r>
            <a:r>
              <a:rPr lang="es-CO" dirty="0" smtClean="0">
                <a:solidFill>
                  <a:srgbClr val="FF0000"/>
                </a:solidFill>
              </a:rPr>
              <a:t>(Lea Mat</a:t>
            </a:r>
            <a:r>
              <a:rPr lang="es-CO" dirty="0">
                <a:solidFill>
                  <a:srgbClr val="FF0000"/>
                </a:solidFill>
              </a:rPr>
              <a:t>. 28:19; Mar. </a:t>
            </a:r>
            <a:r>
              <a:rPr lang="es-CO" dirty="0" smtClean="0">
                <a:solidFill>
                  <a:srgbClr val="FF0000"/>
                </a:solidFill>
              </a:rPr>
              <a:t>16:16).</a:t>
            </a:r>
            <a:r>
              <a:rPr lang="es-CO" dirty="0" smtClean="0"/>
              <a:t> Note que el bautismo Bíblico es </a:t>
            </a:r>
            <a:r>
              <a:rPr lang="es-CO" b="1" dirty="0" smtClean="0">
                <a:solidFill>
                  <a:srgbClr val="FF0000"/>
                </a:solidFill>
              </a:rPr>
              <a:t>(1)</a:t>
            </a:r>
            <a:r>
              <a:rPr lang="es-CO" dirty="0" smtClean="0"/>
              <a:t>, para los adultos, porque primero tiene que ser adoctrinada la persona y </a:t>
            </a:r>
            <a:r>
              <a:rPr lang="es-CO" b="1" dirty="0" smtClean="0">
                <a:solidFill>
                  <a:srgbClr val="FF0000"/>
                </a:solidFill>
              </a:rPr>
              <a:t>(2)</a:t>
            </a:r>
            <a:r>
              <a:rPr lang="es-CO" dirty="0" smtClean="0"/>
              <a:t>, tiene que ser por inmersión que representa la muerte, sepultura y resurrección del Señor Jesús, y no por aspersión que no representa nada. </a:t>
            </a:r>
            <a:r>
              <a:rPr lang="es-CO" dirty="0" smtClean="0">
                <a:solidFill>
                  <a:srgbClr val="FF0000"/>
                </a:solidFill>
              </a:rPr>
              <a:t>(Lea Rom.6:3-5).</a:t>
            </a:r>
          </a:p>
        </p:txBody>
      </p:sp>
      <p:sp>
        <p:nvSpPr>
          <p:cNvPr id="4" name="3 Rectángulo"/>
          <p:cNvSpPr/>
          <p:nvPr/>
        </p:nvSpPr>
        <p:spPr>
          <a:xfrm>
            <a:off x="0" y="5013176"/>
            <a:ext cx="9144000" cy="1938992"/>
          </a:xfrm>
          <a:prstGeom prst="rect">
            <a:avLst/>
          </a:prstGeom>
        </p:spPr>
        <p:txBody>
          <a:bodyPr wrap="square">
            <a:spAutoFit/>
          </a:bodyPr>
          <a:lstStyle/>
          <a:p>
            <a:pPr algn="ctr"/>
            <a:r>
              <a:rPr lang="es-CO" sz="2400" dirty="0"/>
              <a:t>Muchos rechazan </a:t>
            </a:r>
            <a:r>
              <a:rPr lang="es-CO" sz="2400" dirty="0" smtClean="0"/>
              <a:t>hoy este mandamiento como lo hicieron muchos Judíos  </a:t>
            </a:r>
            <a:r>
              <a:rPr lang="es-CO" sz="2400" b="1" dirty="0" smtClean="0">
                <a:solidFill>
                  <a:srgbClr val="FF0000"/>
                </a:solidFill>
              </a:rPr>
              <a:t>(Lea Luc</a:t>
            </a:r>
            <a:r>
              <a:rPr lang="es-CO" sz="2400" b="1" dirty="0">
                <a:solidFill>
                  <a:srgbClr val="FF0000"/>
                </a:solidFill>
              </a:rPr>
              <a:t>. </a:t>
            </a:r>
            <a:r>
              <a:rPr lang="es-CO" sz="2400" b="1" dirty="0" smtClean="0">
                <a:solidFill>
                  <a:srgbClr val="FF0000"/>
                </a:solidFill>
              </a:rPr>
              <a:t>7:30)</a:t>
            </a:r>
            <a:r>
              <a:rPr lang="es-CO" sz="2400" dirty="0" smtClean="0"/>
              <a:t>. No </a:t>
            </a:r>
            <a:r>
              <a:rPr lang="es-CO" sz="2400" dirty="0"/>
              <a:t>es un mandamiento </a:t>
            </a:r>
            <a:r>
              <a:rPr lang="es-CO" sz="2400" dirty="0" smtClean="0"/>
              <a:t>popular, es un mandamiento de Dios, y por eso  está </a:t>
            </a:r>
            <a:r>
              <a:rPr lang="es-CO" sz="2400" dirty="0"/>
              <a:t>en conflicto con la voluntad humana y, por </a:t>
            </a:r>
            <a:r>
              <a:rPr lang="es-CO" sz="2400" dirty="0" smtClean="0"/>
              <a:t>ende, </a:t>
            </a:r>
            <a:r>
              <a:rPr lang="es-CO" sz="2400" dirty="0"/>
              <a:t>se considera muy angosta la predicación que lo requiere.         </a:t>
            </a:r>
          </a:p>
        </p:txBody>
      </p:sp>
      <p:pic>
        <p:nvPicPr>
          <p:cNvPr id="5122" name="Picture 2" descr="http://t2.gstatic.com/images?q=tbn:ANd9GcS0cseELIFqpDQBtC4OPJL0__3IcBT6fZ6KMJ43yvseNZDrD1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628800"/>
            <a:ext cx="2376264"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951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i="1" dirty="0" smtClean="0"/>
              <a:t>El camino angosto implica no cambiarle a lo que dice la Palabra de Dios.</a:t>
            </a:r>
            <a:endParaRPr lang="es-CO" sz="3200" b="1" i="1" dirty="0"/>
          </a:p>
        </p:txBody>
      </p:sp>
      <p:pic>
        <p:nvPicPr>
          <p:cNvPr id="4098" name="Picture 2" descr="http://www.volviendoalabiblia.com.mx/Bautismo/el-bautismo-grafic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12776"/>
            <a:ext cx="9144000" cy="5732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16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864096"/>
          </a:xfrm>
        </p:spPr>
        <p:txBody>
          <a:bodyPr>
            <a:normAutofit/>
          </a:bodyPr>
          <a:lstStyle/>
          <a:p>
            <a:pPr marL="0" indent="0">
              <a:buNone/>
            </a:pPr>
            <a:r>
              <a:rPr lang="es-CO" sz="3600" b="1" i="1" u="sng" dirty="0" smtClean="0"/>
              <a:t>Hay </a:t>
            </a:r>
            <a:r>
              <a:rPr lang="es-CO" sz="3600" b="1" i="1" u="sng" dirty="0"/>
              <a:t>solamente un cuerpo</a:t>
            </a:r>
            <a:r>
              <a:rPr lang="es-CO" dirty="0"/>
              <a:t> (una iglesia). </a:t>
            </a:r>
          </a:p>
        </p:txBody>
      </p:sp>
      <p:sp>
        <p:nvSpPr>
          <p:cNvPr id="4" name="3 Rectángulo"/>
          <p:cNvSpPr/>
          <p:nvPr/>
        </p:nvSpPr>
        <p:spPr>
          <a:xfrm>
            <a:off x="251520" y="1628800"/>
            <a:ext cx="4572000" cy="4678204"/>
          </a:xfrm>
          <a:prstGeom prst="rect">
            <a:avLst/>
          </a:prstGeom>
        </p:spPr>
        <p:txBody>
          <a:bodyPr>
            <a:spAutoFit/>
          </a:bodyPr>
          <a:lstStyle/>
          <a:p>
            <a:pPr algn="ctr"/>
            <a:r>
              <a:rPr lang="es-CO" sz="2800" dirty="0"/>
              <a:t>Dice Jesús </a:t>
            </a:r>
            <a:r>
              <a:rPr lang="es-CO" sz="2800" dirty="0">
                <a:solidFill>
                  <a:srgbClr val="FF0000"/>
                </a:solidFill>
              </a:rPr>
              <a:t>(Mat. 16:18</a:t>
            </a:r>
            <a:r>
              <a:rPr lang="es-CO" sz="2800" dirty="0"/>
              <a:t>), "</a:t>
            </a:r>
            <a:r>
              <a:rPr lang="es-CO" sz="2800" b="1" i="1" dirty="0">
                <a:latin typeface="Agency FB" pitchFamily="34" charset="0"/>
              </a:rPr>
              <a:t>edificaré mi iglesia</a:t>
            </a:r>
            <a:r>
              <a:rPr lang="es-CO" sz="2800" dirty="0"/>
              <a:t>"; dice Pablo </a:t>
            </a:r>
            <a:r>
              <a:rPr lang="es-CO" sz="2800" dirty="0">
                <a:solidFill>
                  <a:srgbClr val="FF0000"/>
                </a:solidFill>
              </a:rPr>
              <a:t>(Efes. 1:22, 23)</a:t>
            </a:r>
            <a:r>
              <a:rPr lang="es-CO" sz="2800" dirty="0"/>
              <a:t> que la iglesia es el cuerpo de Cristo: "</a:t>
            </a:r>
            <a:r>
              <a:rPr lang="es-CO" sz="2800" b="1" i="1" dirty="0">
                <a:latin typeface="Agency FB" pitchFamily="34" charset="0"/>
              </a:rPr>
              <a:t>la iglesia, la cual es su cuerpo</a:t>
            </a:r>
            <a:r>
              <a:rPr lang="es-CO" sz="2800" dirty="0"/>
              <a:t>", y dice también que hay un solo cuerpo </a:t>
            </a:r>
            <a:r>
              <a:rPr lang="es-CO" sz="2800" dirty="0">
                <a:solidFill>
                  <a:srgbClr val="FF0000"/>
                </a:solidFill>
              </a:rPr>
              <a:t>(Efes. 4:4</a:t>
            </a:r>
            <a:r>
              <a:rPr lang="es-CO" sz="2800" dirty="0"/>
              <a:t>, "</a:t>
            </a:r>
            <a:r>
              <a:rPr lang="es-CO" sz="2800" b="1" i="1" dirty="0">
                <a:latin typeface="Agency FB" pitchFamily="34" charset="0"/>
              </a:rPr>
              <a:t>un cuerpo</a:t>
            </a:r>
            <a:r>
              <a:rPr lang="es-CO" sz="2800" dirty="0"/>
              <a:t>"). Por eso, el camino es angosto, porque no caben en el camino de Cristo las iglesias humanas.</a:t>
            </a:r>
          </a:p>
          <a:p>
            <a:r>
              <a:rPr lang="es-CO" dirty="0"/>
              <a:t>         </a:t>
            </a:r>
          </a:p>
        </p:txBody>
      </p:sp>
      <p:pic>
        <p:nvPicPr>
          <p:cNvPr id="6146" name="Picture 2" descr="http://www.luzparahoy.com/site_data/466/assets/0007/4624/SpartanburgHispanic_005_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520" y="1628800"/>
            <a:ext cx="4140968" cy="367240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004048" y="5320943"/>
            <a:ext cx="4139952" cy="1200329"/>
          </a:xfrm>
          <a:prstGeom prst="rect">
            <a:avLst/>
          </a:prstGeom>
        </p:spPr>
        <p:txBody>
          <a:bodyPr wrap="square">
            <a:spAutoFit/>
          </a:bodyPr>
          <a:lstStyle/>
          <a:p>
            <a:pPr algn="ctr"/>
            <a:r>
              <a:rPr lang="es-CO" sz="2400" dirty="0" smtClean="0"/>
              <a:t>La </a:t>
            </a:r>
            <a:r>
              <a:rPr lang="es-CO" sz="2400" dirty="0"/>
              <a:t>Biblia la identifica porque «</a:t>
            </a:r>
            <a:r>
              <a:rPr lang="es-CO" sz="2400" b="1" dirty="0">
                <a:latin typeface="Agency FB" pitchFamily="34" charset="0"/>
              </a:rPr>
              <a:t>guarda los mandamientos de Dios</a:t>
            </a:r>
            <a:r>
              <a:rPr lang="es-CO" sz="2400" b="1" dirty="0" smtClean="0">
                <a:latin typeface="Agency FB" pitchFamily="34" charset="0"/>
              </a:rPr>
              <a:t>» </a:t>
            </a:r>
            <a:r>
              <a:rPr lang="es-CO" sz="2400" b="1" dirty="0" smtClean="0">
                <a:solidFill>
                  <a:srgbClr val="FF0000"/>
                </a:solidFill>
                <a:latin typeface="Agency FB" pitchFamily="34" charset="0"/>
              </a:rPr>
              <a:t>(lea Apoc.12:17; 14:12)-</a:t>
            </a:r>
            <a:endParaRPr lang="es-CO" sz="2400" b="1" dirty="0">
              <a:solidFill>
                <a:srgbClr val="FF0000"/>
              </a:solidFill>
              <a:latin typeface="Agency FB" pitchFamily="34" charset="0"/>
            </a:endParaRPr>
          </a:p>
        </p:txBody>
      </p:sp>
    </p:spTree>
    <p:extLst>
      <p:ext uri="{BB962C8B-B14F-4D97-AF65-F5344CB8AC3E}">
        <p14:creationId xmlns:p14="http://schemas.microsoft.com/office/powerpoint/2010/main" val="214107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384376"/>
          </a:xfrm>
        </p:spPr>
        <p:txBody>
          <a:bodyPr>
            <a:normAutofit fontScale="92500" lnSpcReduction="10000"/>
          </a:bodyPr>
          <a:lstStyle/>
          <a:p>
            <a:pPr marL="0" indent="0">
              <a:buNone/>
            </a:pPr>
            <a:r>
              <a:rPr lang="es-CO" sz="3500" b="1" i="1" u="sng" dirty="0" smtClean="0"/>
              <a:t>Se </a:t>
            </a:r>
            <a:r>
              <a:rPr lang="es-CO" sz="3500" b="1" i="1" u="sng" dirty="0"/>
              <a:t>requiere la santidad</a:t>
            </a:r>
            <a:r>
              <a:rPr lang="es-CO" dirty="0"/>
              <a:t>. </a:t>
            </a:r>
            <a:endParaRPr lang="es-CO" dirty="0" smtClean="0"/>
          </a:p>
          <a:p>
            <a:pPr marL="0" indent="0">
              <a:buNone/>
            </a:pPr>
            <a:r>
              <a:rPr lang="es-CO" dirty="0" smtClean="0">
                <a:solidFill>
                  <a:srgbClr val="FF0000"/>
                </a:solidFill>
              </a:rPr>
              <a:t>2 </a:t>
            </a:r>
            <a:r>
              <a:rPr lang="es-CO" dirty="0">
                <a:solidFill>
                  <a:srgbClr val="FF0000"/>
                </a:solidFill>
              </a:rPr>
              <a:t>Cor. </a:t>
            </a:r>
            <a:r>
              <a:rPr lang="es-CO" dirty="0" smtClean="0">
                <a:solidFill>
                  <a:srgbClr val="FF0000"/>
                </a:solidFill>
              </a:rPr>
              <a:t>7:1</a:t>
            </a:r>
            <a:r>
              <a:rPr lang="es-CO" dirty="0" smtClean="0"/>
              <a:t>. </a:t>
            </a:r>
            <a:r>
              <a:rPr lang="es-CO" dirty="0"/>
              <a:t>"perfeccionando la santidad en el temor de Dios". </a:t>
            </a:r>
            <a:endParaRPr lang="es-CO" dirty="0" smtClean="0"/>
          </a:p>
          <a:p>
            <a:pPr marL="0" indent="0">
              <a:buNone/>
            </a:pPr>
            <a:r>
              <a:rPr lang="es-CO" dirty="0" smtClean="0">
                <a:solidFill>
                  <a:srgbClr val="FF0000"/>
                </a:solidFill>
              </a:rPr>
              <a:t>1 </a:t>
            </a:r>
            <a:r>
              <a:rPr lang="es-CO" dirty="0">
                <a:solidFill>
                  <a:srgbClr val="FF0000"/>
                </a:solidFill>
              </a:rPr>
              <a:t>Tes. 4:3</a:t>
            </a:r>
            <a:r>
              <a:rPr lang="es-CO" dirty="0"/>
              <a:t>, "pues la voluntad de Dios es vuestra santificación". </a:t>
            </a:r>
            <a:endParaRPr lang="es-CO" dirty="0" smtClean="0"/>
          </a:p>
          <a:p>
            <a:pPr marL="0" indent="0">
              <a:buNone/>
            </a:pPr>
            <a:r>
              <a:rPr lang="es-CO" dirty="0" smtClean="0">
                <a:solidFill>
                  <a:srgbClr val="FF0000"/>
                </a:solidFill>
              </a:rPr>
              <a:t>Heb</a:t>
            </a:r>
            <a:r>
              <a:rPr lang="es-CO" dirty="0">
                <a:solidFill>
                  <a:srgbClr val="FF0000"/>
                </a:solidFill>
              </a:rPr>
              <a:t>. 12:14</a:t>
            </a:r>
            <a:r>
              <a:rPr lang="es-CO" dirty="0"/>
              <a:t>, "Seguid la paz con todos, y la santidad, sin la cual nadie verá al Señor</a:t>
            </a:r>
            <a:r>
              <a:rPr lang="es-CO" dirty="0" smtClean="0"/>
              <a:t>".</a:t>
            </a:r>
          </a:p>
        </p:txBody>
      </p:sp>
      <p:pic>
        <p:nvPicPr>
          <p:cNvPr id="7170" name="Picture 2" descr="http://t1.gstatic.com/images?q=tbn:ANd9GcTxZuOZAJ-7S2B961mOIhxWwHmnt8IUTnuUXts0ShsulCLzEO0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645024"/>
            <a:ext cx="3964285" cy="29523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4086623"/>
            <a:ext cx="4572000" cy="2246769"/>
          </a:xfrm>
          <a:prstGeom prst="rect">
            <a:avLst/>
          </a:prstGeom>
        </p:spPr>
        <p:txBody>
          <a:bodyPr>
            <a:spAutoFit/>
          </a:bodyPr>
          <a:lstStyle/>
          <a:p>
            <a:pPr algn="ctr"/>
            <a:r>
              <a:rPr lang="es-CO" sz="2800" dirty="0"/>
              <a:t>Es otra razón por la cual se dice que el camino es angosto, porque no todo el mundo quiere apartarse del pecado y </a:t>
            </a:r>
            <a:r>
              <a:rPr lang="es-CO" sz="2800" u="sng" dirty="0"/>
              <a:t>santificarse</a:t>
            </a:r>
            <a:r>
              <a:rPr lang="es-CO" sz="2800" dirty="0"/>
              <a:t>.</a:t>
            </a:r>
          </a:p>
        </p:txBody>
      </p:sp>
    </p:spTree>
    <p:extLst>
      <p:ext uri="{BB962C8B-B14F-4D97-AF65-F5344CB8AC3E}">
        <p14:creationId xmlns:p14="http://schemas.microsoft.com/office/powerpoint/2010/main" val="1592731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7170"/>
                                        </p:tgtEl>
                                        <p:attrNameLst>
                                          <p:attrName>style.visibility</p:attrName>
                                        </p:attrNameLst>
                                      </p:cBhvr>
                                      <p:to>
                                        <p:strVal val="visible"/>
                                      </p:to>
                                    </p:set>
                                    <p:animEffect transition="in" filter="barn(inVertical)">
                                      <p:cBhvr>
                                        <p:cTn id="18" dur="500"/>
                                        <p:tgtEl>
                                          <p:spTgt spid="7170"/>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Espacioso es el camino que lleva a la perdición</a:t>
            </a:r>
            <a:endParaRPr lang="es-CO" dirty="0"/>
          </a:p>
        </p:txBody>
      </p:sp>
      <p:sp>
        <p:nvSpPr>
          <p:cNvPr id="3" name="2 Marcador de contenido"/>
          <p:cNvSpPr>
            <a:spLocks noGrp="1"/>
          </p:cNvSpPr>
          <p:nvPr>
            <p:ph idx="1"/>
          </p:nvPr>
        </p:nvSpPr>
        <p:spPr>
          <a:xfrm>
            <a:off x="457200" y="1600201"/>
            <a:ext cx="4474840" cy="3412976"/>
          </a:xfrm>
        </p:spPr>
        <p:txBody>
          <a:bodyPr>
            <a:normAutofit/>
          </a:bodyPr>
          <a:lstStyle/>
          <a:p>
            <a:pPr marL="0" indent="0">
              <a:buNone/>
            </a:pPr>
            <a:r>
              <a:rPr lang="es-CO" b="1" i="1" u="sng" dirty="0" smtClean="0"/>
              <a:t>Es </a:t>
            </a:r>
            <a:r>
              <a:rPr lang="es-CO" b="1" i="1" u="sng" dirty="0"/>
              <a:t>el camino fácil</a:t>
            </a:r>
            <a:r>
              <a:rPr lang="es-CO" b="1" u="sng" dirty="0"/>
              <a:t>.</a:t>
            </a:r>
            <a:r>
              <a:rPr lang="es-CO" dirty="0"/>
              <a:t> Cada quien puede seguir practicando su propia voluntad. Puede seguir haciendo lo que le dé ganas</a:t>
            </a:r>
            <a:r>
              <a:rPr lang="es-CO" dirty="0" smtClean="0"/>
              <a:t>.</a:t>
            </a:r>
            <a:r>
              <a:rPr lang="es-CO" dirty="0"/>
              <a:t>                 </a:t>
            </a:r>
          </a:p>
        </p:txBody>
      </p:sp>
      <p:sp>
        <p:nvSpPr>
          <p:cNvPr id="5" name="4 Rectángulo"/>
          <p:cNvSpPr/>
          <p:nvPr/>
        </p:nvSpPr>
        <p:spPr>
          <a:xfrm>
            <a:off x="395536" y="5157192"/>
            <a:ext cx="8424936" cy="1508105"/>
          </a:xfrm>
          <a:prstGeom prst="rect">
            <a:avLst/>
          </a:prstGeom>
        </p:spPr>
        <p:txBody>
          <a:bodyPr wrap="square">
            <a:spAutoFit/>
          </a:bodyPr>
          <a:lstStyle/>
          <a:p>
            <a:r>
              <a:rPr lang="es-CO" sz="3600" b="1" dirty="0">
                <a:solidFill>
                  <a:srgbClr val="FF0000"/>
                </a:solidFill>
              </a:rPr>
              <a:t>1</a:t>
            </a:r>
            <a:r>
              <a:rPr lang="es-CO" sz="2800" dirty="0"/>
              <a:t>. En cuanto a religión y culto, cada quien puede escoger la iglesia que le convenga, y practicar el culto que le guste más.</a:t>
            </a:r>
          </a:p>
        </p:txBody>
      </p:sp>
      <p:sp>
        <p:nvSpPr>
          <p:cNvPr id="4" name="AutoShape 2" descr="data:image/jpeg;base64,/9j/4AAQSkZJRgABAQAAAQABAAD/2wCEAAkGBhQSERQUExQWFRUVGB4aGBgYGBkcGhwcHiAaGhwaHBwYHiYeHR0jHhwYIC8hIycpLiwsGh8xNTAqNyYrLCkBCQoKDgwOGg8PGiolHyUsLywsLCotLCwsLCwsLy8sLCksKSwsLCwsLCwsLCwsLCwsLCwsLCwsLCwsLCwsLCwsLP/AABEIAPoAygMBIgACEQEDEQH/xAAbAAACAwEBAQAAAAAAAAAAAAAEBQIDBgEAB//EAEIQAAIBAgQEBAMFBgMHBQEAAAECEQMhAAQSMQUiQVEGE2FxMoGRQlKhsdEUI2LB4fAVcpIzQ1OCstLxBxYkosJj/8QAGQEAAwEBAQAAAAAAAAAAAAAAAgMEAQAF/8QALhEAAgICAgECBAYBBQAAAAAAAQIAEQMhEjFBIlEEEzJxQmGBkaHR4RQjUrHB/9oADAMBAAIRAxEAPwCjxXxM6qi6FPMQDNzFiLiB853xkl4i0EK2nVujeWAe5DrC2tuBgjj1YtXrTtrYf/YxhRm+aLaonrERtt0xAqBdRwl9PipM+lrjboRPUeuKv2hqrkm5AtG0dzPSTue+Kq9QqoZCFjtI3G3ecMqXFCVGoTUudQCiOlyZ1fQe+DbrQmyPGs43KWUkm2tXMHcX5bmxO+KGKrZfyG/viqrmGdhrJIBJCn4ReDFgs3xJlkepNo/QbYL6ROqGcHdNf7xyo3se3TB9fNA030mY+GSDP6YRVEK7iPfDLLVEtqSBF7W/vbAMAZl1GXA+IudK8oHTefnjdZHikCx1T+GML4c4aHckkhegE/S2NrSygXToExb2xX8Mt7PU8/4lgNCM0qFzfBlJALnoNsDZPIEXn8ZwwVOmH/E5AqenuIwYyzWRqZ/OZ6qTInT0A/pg7KZhmA1gYZOkQI644EtGPLxq6OWvqr/WelmdXQJxgoQe+IVmtvjpoMDGKq8qvr+GPaWjPDYEQStUi+/TFP7RB/pjlR2Nht2wLmhAvihh6bmIdzUZF9r+/wCGD8IeF5gMoImR/fXDqnUnHmnuepgOqMi9T+5H5DHKPfY9Z3HoY7YqzNIdZN9rR3uNjt1xS3ECBG0zE7+h3/HEeT4hMbU0rVC3UNzLwpPbAWUzLaoYQDsZB237YEzdU1NK2K9YfSTt0Av1tOKKebnSHESOaG2PYxvYfn2xBl+IDZA6jqOXH6Tc0YM/PEdIwgSqQZ8wm8QAT9NJiBO0Y8c8vdv9Lf8Abhx+OB/DB+TPk/EX1VapBuXb/qbCrME/PDTOU9NSpbdj+ZOAsxRnYXxUDNAswenmgo0x8Vx2HTtiQqQb4E0mexmPcf3GL1A0wOnrjdTSpEi1UhiuwN7Xtex+v4YdcNRdJN5AwpAhp6YY+eBTv872xh3qZREDq12eoT+fbGgyGXNRKdMCSeb64z6i5IiDYRj6B4K0oAzgAxEwOw7fnjOPJgInK3FY94J4c8tBNibm/fD6lR0iN8RXMA/THP2sHY3xcmMYxPMLc+4RQpATi5TimjVET3xYuFMOT34EqQhVoSTDbFbmDOLYxRVa8Y7GPUZuU0onq7WBwur18Ml2g4X5ijcDcYpwitGRfEb9UX1GE4CzonscNXAA2wvzGXABsPQYqZvTJ0G5Pg2fF1PuD2xoKFYwST1/v54xdNyjagNoP6z88ajIZoMusCAen5nbHmHupcBW41dQ6kd8KKnB2BLBz9Tg+lVA2v7YI81WtPuMTNjTJt+5cmVgPSYFw7JFd31R07em+IZTh6itXYMZYrqBJIBjVb0uPa8b4nQ4aUaUYhTuDH5/hig8aomsaKNFU2+AxIG0xFhgURFH01CBdrMFzPD6qudFWVN9JJF/YH+eKzlq3f8A+74KPh9i2pqhN5tqF/kRg4cHX7z/AOtv1xy4Mbdr/MAvl8NU+JZ2oDVqE/ePX+I4oNdT1H4dMW5vIt5tQlhpNQgAdi29/br3wLVWQFUcz2ABDDaCD7GPXbBEDxKgpnny6uQR8v5jEa1OxgXG8RjuTrfCuxB63kG/ffte8+mCVDMJ0wBI9TeJtt/TAE0ZUicl13B/Li5639scdVI73xfTpyrDsTbriLUwFkgn0J63P0tjlcXBbCT1B1rBSFn4vWMaHhmeIWLWjrOMrm6UuVFiCN/b8NjgrJuQm+zwf/PXBkeRJHxnozc0fFGkQGk9uuDeH8TloPf+zjGIWUcom+/br7bRhzwthfmGqZkd8cXJO5M2FQJ9PybmL9MEh8IfD1eUEn+nzw+UHFqkFbkq2DxloOIOccL4FqZwTGNVYeTIKqRr1QCJOA81n9wBtuxICj26n5YEzvElJJadAMQPtN29un9MLM1nDUuY/Aj0MTvGE/NOTSaA8/1/cIY1x7cWfb2h9bPWs4/5VB+c3nAjZtCRqc77lQL/AEH54V1s0AZnb88Is5xMk2N/TCyQBsn941GJ6A/Yf1Nn+wkSykOD2O3y/ScU5fNtTYNJIG6z+mM5wrPurQGufpE40+kZgalgVAbiw1D27/njA7KL7H8j+5xVX9JFH+P8QyjxFRzq7A2kNeYHWPTDdOIU2EhwDEdvz9sZX9lJKoZBJlvbrfb0+eLK9MKhJGwJO0k3sMKbMCTFqleYbmeHK0nz6oLdRVNuxAPXEcrw9g+uTqI0yaqmRFzq/wBpJ9CI7YXplAF5gbC/+bt8sCVKd4Bn+Gbj9MLXiTdQ+bjzH2Y4LRmWqEE9fMaRHUGZHywYvFEAA8yYtvU/XGMqUnUgsCBPX+WOGr6H6DBUPE7k3kxZxnh6hmPKP3hsbCZJ/DC4cPTfUCRclWYgdBcW6Cw9O+NjnOEIXZ3CaVYku1UosGVUbEATB6STj1DwdTemKq+XpFJhrWqzX0sC1gLbEjbliMd80b0ZStkA3MTrprpNwdQNyI5Ngb2xbkGsENxvPe/f5zjS8V8Lr+6UV6dMaRILuQz7FgGMAkqw6G1xivjng39npLUYNaAwWW5jsQCdptbYxGManA0Zb8N8Qfh25aI8iIIhm6AW/n/PFWZMgLaZuO0ht/wwY/hx50kta/qT7n0HvvizKcOMwEIv1HXrePxxgXzcPL8WPwLFPkE1Q1gN5tMx2PsB88V5jJMFeR/vJGNUeM5WizU61Oq7pE6SoXmE2m9re/yxc/iXIEXoMCYJBdYuJvJBg9Npm2DBkLZWOyJjRRq6VKiLkyCOwW462nBtCuyTBjDvO8dygMLQKx2a1+pHmYUZnPUWPVZ7afx5scTBsnsTV+G+KHufW+/yxvBxEaQRecfFk4iEMq5taJUj0+16fhjb5HxD/wDHWGKk9xcdDt7YficD6pHlVhsTX5jPKPiIHvjPca4vBOllt3j8PXCTNcaLDSTI3vhZ5xq8vrM9sNbLYpYpMZuzCs5x4OykCy7QB2xQ3F9e0j8MEvk0C2iY6X+sHCnOI1KzEXmImcIrgKHUoFMZXVoMxnue+Km4e3Xv0xzK5qbX9PSMXHOEyCY9f/GAsXGgHxCcpU8sHGn4DKjzHB5rLc/WB/PCTw54devzt/sxcAmNV/8Apt88a/8AZTEkRAt0AAvt0wjK9aEA1c9lvjJgyevX2joP0x6uisx1Xi5W1gB8NviJ/DFNRiQCTpB2EgH3xDKkmVUEjebbHufXf2BwjdTgBI1c3IINtzMbDYH+UdcJMxmlLwqqZNrQQOnrgrOyXKoRqJ5puABYD2F8ep8NkHT1P163jpb8cMU8e4BqCtXKqVUM14JKmJ9B/M4G1HsPrgvMNpmQot9lo/C4xYmQkA89xOy/9+G8q7nC4o4pwRv3hqVIkhZIcm0EQuuL6etgIiN8OeF1apyNOlQfeVZiFRgty1phpmJBHvgiqQzvpqGQbwYIEx/fyxCi+omHYkGCAx7ncf3tgDlYdQy99xTmfCVWqF8x5ZOVWbSUC2gBVNo5rT1nvg7hFKtSqHVrNOnTIVSCxJIBMECI1gMBNtvXEqvFVRoYliNwSbdiZ7ziPm+ZFSk0CwKXDAib7ifTvjDkyVubzhmXzdVFcVFFRubSxUyvIqiS40/GCT8QEz75TN8RqoioyI5EyZhmkkiAI+yBIjqD1voKb1ZF3Ii0Bz3gi1un9xi+o1aqVXSXAiNdJbHqR1B33PW98CMh81GjJFeR4J+001qUUqeYpGsNo0yRMEWgREFdovhnQylPLuBWWZKjTKkyYibnYG1737W0XBuDFSHcQx30ypI6A+wgfLEvEGWoKvm1jpBKoWta/KxO8KZPzONJL6hq8yHG62snyAq7qy1Bce0RBHYzt6YT5vh1VyCKmmImBuOoJEH8BjfJmMppqsXR0qMzsHgg6YU7+mkDuPnhZncvRR9KPKkgCTIDX5dXW0QDsIE40Nx8QWvuYtOH5gbVnF4EK21tz0O9voRixOE5g385/Y6+lup2Ixrf2a0C49x7x64sp5Qd3S95H6i31xvzTEcjMtS4eQoV9RYX1bE9pG22KK2VqKDpGofQj67/ACxsXpESAFcbzMR6mTgJsuYlqZkj3+dr4wZTdzDqZOlnmWNQYR3kYhXzOqPT1xpayIOo+cYV53JU2Eqbn7pE/TY4d8zlDUjuoqWqALC5OGuT4cAA9SwFwOpPTAuVprSN7sZ+Lb5QN8Hu/mQ0kqBe0TE29fzwLX1OY1oTQcAzxJkpAIgCdvlhnmKw31BY21NAke+MBleJHzWMtOwCgG3Se2O8bzwqLzNt8MDm7A9xfAFPBg8Dc0OfzSsSQ+tut5A+mF9bjBWqoBA5WESbsYYGC0mym/rjlDh1CaaJUF+UWps3MJLT1UtbveDirNZigKao1WAqlwAtHUCJAQwCSDzHoBKzGKk4gRvyjPVc+1NddReUnmYTbVaSJM3t88N1rHRqDbi95EREDvhK6UeVdblWRAdK0Ry1JKgW2UxbffbAnh86wUViq2J1GRN7DSvLMdbDC8ir9QgNijrh2W1g1SN2hZmBES2/rb2wb+yr9+p9T+uKhmeZAQFCj4TMDcD3+WC1zrRb/pOIy7E3MqplxmH8xm1ckMrOW3uW5TMi/oOuBsrxAJTqCdIbSPtAmJk/dib2E3wW3GQGIKqbyAoAgkkiTMT1kfKcdp5isUg07GbF3gzMtvN5PUb4p40NwkxM/wBIi2uA1JWMFwChaTsCQCZcGe0fXBn7YBRfSAGJhjqZeUXXTf0YQDvGI1mqVldiPgEFlXUACNMM1+lpkkT0nFVehV8vnpKyCWDKdMFrTAaGuZ/pgivVmH8lyOoxyPGCMrUpqefXeS5gNG+oHcz8I6euL/DPFai16SmtKOYa30Ai8TEH1HTCzL16ZNNVf9naSQx1NTabfEZII7EkYO8OcN1VUepUXeQABq1G/wAMROoSelsKdau4qtz6KvH6YdaY1s7My3Vh8E6iCQAYNvWTe2F/GqaZuqKD+YAqnUvwiWA0yyzcb7xZvSS8jllaYZoDWsN51GOm+DV4eqszgSzWN7H3HwnrBPttbEwy64iUjiDEWa4OEimzALWJBiLlgCwk/CW0CCNrgROKc1kwfLVrU6ZUqLWIGkGSJJ9Tg9M3SqZV6lRVRAXBlbAAskn1+t57YT5PiqVKYeWpLBZdZDgjlI+I6jbUBBGw7xjTZ3cx1ZuoaoUzFQSbkll1WiASbgWAgWxbRqMps8zPVT+OAcvllqK1RZIa2pSWWwBmDzTNjp1CREm+B8xNGi1TUACsKdQ0ySbkmbwCJ/hAOBJJOzuSMrDuHcarBaUwpJIUkLtMzdeuFOqsaVJ6ccyiZPpBiR3xmH4kxFaW6ahfqCJI+RvAkX7DBzcbdKdBbU/LQagRM9QT12v+mHcGXqcV94TnhUWWcG29p97Kf5YWrxNC5vYNA5bzAnYbTOHzcaR3qqAFgTTJ2IB5geYxsDO2/bCjK0Vrs6DSrG6shIuNzA5THrhiOfxCMDCUVM0tVfLXWWJGmFuTO34YJocFzBqwSqoUEmZ2OwAtqufT6Yv4JkKiVSarQFiCDIIv2uP5Th3RlVqO2nSJ0wQTbcgWuSYAwbN/xnGz9MzPEsnRo1OdmOoE3JAgf5YxHK8IplyaoFNZhKbVQrDfmaZYXNgRtfbFnidCoo6oaozwZ6Lbl3veZOHHEOGa3Ovy2eb/ALupMkQYituQAO5EdsNQniLjlQjZ7mfao2VqzTYMk8tQaWgH7JgkBxpsbTEjfHF4Wa4Pk/HTXVTEAF0FnU7c0kMCd5YYbZnIt5aIhpqjOtxTcWAcr8VQ2EkAD8sD8C4hTo6XbU37tnKpMXBU377klrAEX2wXKhqFW4DwviLUQqoF0u68rqNQIIB0giYMxb4Y98W8CzbAPrULOmOUi1x13viviefC1qjpIVmLKdK9VZwbrJvBg9sRyeV8x5cuEDMSqm5BKkDmMgcpO2BeiIBGqhtfPgjTTE1C7oFPwWmGlo0nrK7QRhWrZqLCvHTnXb54lVNQOWomnRWeUgS07mXaWB9iIxEvmTfzpnrNTGKorU4Mg7MMrZOlTqClG53lomev7y5Nvr6YKyOaphorJVqaPsroCQOpBOo7j4jHpiOeDftCklVUENcX5SB16E4muUbzcxUIENTIUQ0mSOwiInY9MLDXVmem+NQSF1uM6PiykijTl6wUmFA8tR0sALCxGFXF+L0qgPl0npMQCBKaCN+ZQY26qAffFD5Kp+zInLK1HMkOBbyjcFd7/hijOZdy5flACRF/uKLHTFvfG3FDHXvCKPD6dRWXSART1TLbwDsGHXEvD/GatJqcKrUSdnAJWCB+703B35fTFmWydRWeoQulqQAuSdpkWjGdq1SqmiRqty9wzAHYb3tbacYP9wENuZmxKtan1z/3pll06iyyQJKwLkC9/X6Xw9NxbHzTM1UqUCjUgNHlqiBIcFayrqhhLFkYCDAuR1w1/wDddWjmGpsxrU6bLTMUlEEjU11tyiR2298RNhrqTFbOozzPhhnyTZYkCbhgSblpMjrN9+/phAMhVo1jTSNHmlQJItUVEO02ugW1iT0xvM5nRTXU2wiZIG5A+0QOs/LCXxZkqtWmhpLqhwWUAcwHQz0/QYFMhH2MNDZoysoGyKorESIpsKhBidKt0MKtyNrHA3CatetljSrgVJSUqESCfuuJDagbTF73wZ4cyLZfLCkVI0Ega9jJN7GwM7A7zGLOH8TLsQSrHnKhBEqr6CZJg7i34nqd6NQSPBmQz/h9g7IKaI77NfSAQF0oTJUSrGNzJN8CZfhvntUaoVYySdBKH/eJFh0YKb/wm4MY+jcQyy5hGtzrNratWkwDpNviB37d8Y/xCxSlTZQQdSsaiqp0lb6iB3YYMO2h7ydh7QTLcKRWZmWowY6ViLCAdgsySDv6Y7S4a1ANUSnqfSZ1NvebSBBgfOOuFv8AjdTzKCgstgGUyARrtOmx5NIDQZvMYDz+cerp6OvmLplQNOrUJJNoLGDbrGGhHJ3A4nzGPEOLVC7+XemQI/dDUNVwrfvD06mJ7YDyvHK9P92TuZRfLBkj4Y5xuwEjpiPCM6aSMQV01GSmA09gQ07QOYXw3o5BBWY031MhJK6iQJkTtaLxBwRYJqGCE0YY9LzFTzWXlaRCES1pEAm4iJEY0XB2fM3NJVQfb+97AyTHeQPXCOpmAQqlCJ0rY9BsANNgesb42OZzPkhUCiFAA59O223S3/nG4QWJvqdz1oxB4myq0iisSqBgwqBQ0byGFh13+owhbwqlNAtStTClABYfDIYyN2BiJFgDHrgnxtxiTQpL5mp21MhLjlPIqi0NMkxgTIcTpVlOXrEBqcCm9ydMGxJtI27RHXBZbUWsNTrc5mKdIIsKkwAWeGJYAXuSB8t+2FWZqiY5D1MWgCb29LYfvwNxDJDA7NcHf+/bCWplJPTpJa47QYJ/LCcTcjUUVa/VE+YYPUUGQpN4gQsjYbbEd+uCafEq4AApIQBAv0w1/wAApCl/uw/odJntfpAOK6WSAUAVEgARz/1xUQRoTCso8RZpHaKd+hO4gE2JMdYt6DeZwpymeelIgcw0mReLGQfkMFZoITCDlm8TG5O8S3ToBPQzgRk9JA69vW1/n+WDABHUvZWBJJhWZ4mrZeilpV2LCCBDaP5g47nXHnkb8s+vwpGAjTG46X6/p74spZgrqEA7i4kjtcXt9Ixhx+0MZCPqjfhtYa6twZRifeF/S3zwBw4IrUj3qLIO13g7b2E3OGGWoUtLtTeWKENcWJUtFvY7/dMbHFXBGTz11hdJWFlQd7g6Sb798ThgoahHZBYFTeeKeKUlFNGI0swJZTsFYaWsCDDRaRFj6FatVK1Y6daJVbziWUCwpaNMTzTrJkdgQTj2aylKmtarUTWgWQhDASIA/dmzE29BG15wqzeRq1KaVSx/2qDQHA0tUkiFnSBpNMW6apmwxLiAKiTlRGPjGgc0tB6SFpXVvEgjVpIE8wEnf+mh4FmXSgv7RVBJnmIAAi0T1ghr9iML+DUPK0U3UgstNEiDLqratttjBJ2j2wn8XZotU8ukSG8piCkHUWIXQD6x+GArlWPxM42If44LtVoU0i4YsCCftKBIHqIv94d7KvDHEi+fpFQIKurQoEatVRja0ahA6xbbGgq0aQShma1XmSkFkiSzGCSAOYtq+yJuB2xnqPGadBm/ZlaWjndSANIYWUXJlmnUfkbYdiBK8RAJXjUa5jjByuZzdRn/ANrC0kLQusQikyIERO/w+4wXmaJCqquCqoFJZZDAAAk9DIFxtvjK5+vXrw1VzU03AAsNxIUDT17TfBCZhlpLqrEIQRoIkgjsIkA7QZA6YLLiIUG5PkJrUIq5agxc/uizAgEhpmIW7TEd8IKPCmCsoIMypClPtao3Kz0943wUlVFA/eLboRFzcDex3tgTNVRrVlglgCQALid/W+NxlliA7dR5luCN5TIYhxqHxakcrpMaTBBMmJG/XAGUmlXJ/eMDKtKuxsCdUqvcG3QMO1j+G+JY5ahJm0gdPbBWdzJDLpJggGYHU+vpbAciCQfMHmT3L8g5pVRUhWjYN0J6j1+WNIfECMIejeI+yR+In5YxdTNt9nWDExCEddyLRbeMEZmswWSSJIsYt39LY5cjppZwNQXxNw2pXzJro6jZVUnSVVSCLmbkz23wGeB1jWFVkgk6n0lbttIg2B3iN/lg2lWmCW69h63s21vxw34ZlZUNG/QT/W/TtjmzMO5QHVhsRJxmr5Yy4CjStYMwYSTEbk7Xt6yO2L+JZ1mpmrTCDQNTAliIJEmxmZ+sxho3F6NWgzusslR6aAyQ7KNQ2FiVEx8pM4U5/R+z1Hp/DUpFgCf4lnr0g/THKxWjUYByqjq4oTj9YHVopn31QAZ2v6G2LxxrMm/lUr/5v0wmdibctxaALT7He+Lw/qPpi05T4lifDGtiSPD1DE+Ym5+xVn/pxScuAZFRB6lao/8AxiUMSJ1KHggEaWAM9JO+9z2wOtU6dR1hRBJNMgR6HUZm526YZseJmteo7jXgfh3zszRXWNLlixWRypBYDUqmTIFvfpONd4+8K0zS85FCmkhBgdAOU26iIv0OMNla7UzSrISGDEiBJAUpCRN7zYxMxj7Dks2mbywYAhaqQQbEAiCNzffC2seqTvoz4jwOmT5hBIsZA2a4sb/xE4rr0yfKggcinaZEgfzxocr4dehUemYZmVgqyBIDLfmgHZtjhgvhlkVmdRZTMkQFF4FzgGyqD3H0QlRPk+KMaNRXZtMIpAAjZVLWG40i/oN5x7h2ZLsRLcmqodQBANMALb7w0gegjGi4P4bWtRVhph1BNwR/EP8AUDhvQ8JqsnUvWLfe3vPXCC6ixOHW5mq/CeXJluZRUUsGbkUDSsKAbCbd4GHucy2XD09cCxUMLKAiloMWAiY9+s4Ly+Vp6QwSxEiQJjba/bGZ8Y0Wq1BSp09WhNQggTNjJ9IW3rPTCL5tX3jAKFxt4l4bSiiB5awIVmCXFoHNv3sevScJKfCFazHKrp3KXIHoWkA7dDjS56sHpUlAgBQCrEysQInr/ScYl8jVAaCP3hAkF553dFU80QNE2HthuLGW0DMOT5aqW8xtw/hKwZ8mogFtMap7NFidtsBZzNPS0qBSpgm4Bg7xJgR64nm69SnRWkiwY5mEgdQTcyCSAZm+M/Uy9UvzASZIkT3m3QW7dRglQ8jyMgzZfmG/EPz+VVxr1KzDVqCk3sxFh1tv74GRg5QrKhRp6g7TaDb+mDc6xpoFpkwu7EgH8LTP8sLqldGLXMrzAzuDcx26Gb4YouSjqMKGcWnplQRMmbnb3iPnhzlc8KgBchSv3T0mwN7d7YQ5PMSVIpyepDGbXFv54dZHKinNRVk1AevfC3AE3jC0KKIu3/MSYvvB9JxU/E0ew5tO7E6UHaWJifQScAcSzFN0YOCCqsFk7tuLr698U161EVFamNfK45ObqunqVS03HqeuBCeYQx3DsnxOQrCmGc1dOsFtIgsBp+21gbwovjlLjyLngAyqkMgsJVQNUGbQTe3f0wtztKp5iGVKDnhJEH1JAJN5kCJJkY5maShRpLTqg6tMATDMAB8x3wXy1b9Y3SWBGnAmoaXerp1GpK6bFZRSGUTZyDuOvsMD5Sqf2RluIpHe27DeCIMEfPAlRUWnTqeYBrUSsGdVyethA6j54nSzk0yYhD6Rr7RbYkT8vqfDloQkeiKH3iwkBbG7fDuZ72Mx84npisO/Zvon/dirNZhqh1sRMxsp22j2Ht1xwE9ad/n+mLFUARz5Wc3GWZii4QTysACWksTBJg9jaMeZJpB0RwoK031nSdQklReCIEnrdR3xWeGVC5e5JbVJ07++ufx9cTfhFWGXTbUGsQLiRuH9Rffl3wz/ANg8+vykaVMVVpqCIYupH/Mo+pHz+oxsfAOY8mqKAslRWeOoYMdvcCI/hHrjE1afkeWKgKyp5jubj7pO22HXhjM+Xmqbi5SRBO8kCJJ7E7YByOJWEUL+qbDi+VLZpHiQmuDaxOmBfvzj5+uPZ+qxpOoAYlDYiZ36dcG52uoaoSrlRLE6bQbyJ3t0E4qfN0kClmhX+EgEz6CBv/DuceMbMsVl47gfBKLpRVPh0KZ6WBNzOw9ThjxGkTlqqlolGBI6CCLE7dpwpz/DA9dKmt9Cr8IJAOo6TsZIhmaP4fXBlXP08vTC1GLAIYBW5VYsdRgwCoub43vYgNZ9NaiDL5epSydMrJcOXCmZJ1Mb3jTpBJF7Th7wamKq1jVE6apBG6gC6kGADpBK6h930x3MkftlOiKaGm1M1fiO5JBIAkTE9QOY74rpcXpitXo00AKhUDAEEMZlSDuBdpHQn5Nom/fuK5e0nx4KNGg00YySzMiggR3Mn19PfCD9n2AzNGxBAD0o5WZhB3+0Y1fPvi3Pca1U3DEN5CkGohgNDILidQMD1BmbbYw/+P1tUjSF6JpBWPnc+8z64PGrm+JqNPHiOW5ta9c6/LDBhpmRoM3JItY3Ii1pOFNSszM3lg2MTFj1mYuJgW9cWV82tSglQSpEz1FwgZfXrE++OV+IKgRYjYLaO++B2SSdmeZnQK2uoPW4VVYEMYJG0TFyRBAEeuFB1alpsl2gWIJIk7Ee+NAvF6b2BJMbGfy6Yz+ezCvpNp+Lv7j5e2HJfmLUmMBwoUSGdgATAaN9j0noT9MGr4gpvUdGYIg+GpqN4gC31tirw/Rp1FKVEkA7EGLDfsGgxOAeFZGk2drqVBRdWlbwIZQOs98Dok8vEKlOzNT4d0nXpKtIB1WYFb2iJ3EGO/pi3OUzSSqyBLGQDyraDeIgx1tgOlQSkVNMAaSbDsTces4rpUlfzDWcGk1cFhAEiAJaDK/ZtsNPqcLVQzX4jUIZOPkQnMlNWq91DWjr73+uBDpMSrX9BtjmRHm0Eao9xKKTEQrED12G4+mJvko1HzCFJtFvyHpOBA4kgmJ11BOJ5IGlNMENMKYHv3Hr+WKs3wYFV01GKhEYA+XG0mNRDEgza/XtiWZ4rTK6AxfQ91sNQgj533wBTzRApgiVpeg06oh4tB6LPvizEDxjsehJtw2Co81R0ggbHYgBxvYwB74kOGD76/6X/wC7EOI0gazQoZQq6SFBuEFjAk9bdCZnBuW4edCyjE6RJhd49RP1xUoJjbiihxasQdOsgHfSO49InbFlXi1XQXFUH0KrO9xjTZHJUcrTFN/JZ2emp1AsxLkahBAgAGxuOt8JM/kggqaBFN3JVWUBo1BdiZElZHocTpmLkioRxKBEXEa71ApdpgGIAEX9PbD3hlaKhK30xMe64ry/DmraFRNbFWsogkBxJmLADr/M4ooDSA5BlULbkydXUnb8Yw0ryFwuQS1E+gDi3lq1QydIL9Og2GFXH+KqKzs1DzigUqWnRtIJcREGJNhbuMK6PF6ZUk3ANxAJm0aRJvNhidZgCrVoZ2aKdIEQs/5uWbiah69sSY8Bu/EJ8gqN08UGo3Kr+XbmSmABbYa2CmNpvO/XC/xXxHz0QLSqSDM6VkA2MaGaB1MCTAx7Jh6zurVNGm8UwrEjo2uoCbkHou2DxwGpM08wTGy1kU27FkCsPcY0nAr35/iLAyMPyiGtx6oa3mKQCoVQysdKi/J3WxI0mNjidLifm5o1KkDzGGuNvh8sEEGRYzI6nB1fKFHIOqlWixW6uBvf7a3urXEzbfF3A+HU67GsIlXOtIBhhYQ3VJkjvAm4xuXii8h1NQEtRi/i0UlqU3EM9G5LMSx1C0tM2E2/i3jGR8sM507C/wBFkn5R+GNB4t4sDU5I1FYIPx2JmbSJnabgdsI6eYQkcqT6tER3gYLCpC37wsr+r7TVtRCZYUmsROogRsSNQBAM9bwcI82pZQtzzRq6nYMSRtpJw6TPK9BC1QFrh4aTJLbkbkgg+sYUmibjbmYC+0DoCeoEn+mEp2fvI8htzAWpBWksIakTbvN195EYlXo6SF30iNxYgXEfLEM3w1giOFsd4/QC0j8vXB1CmHAZZ0woPW8Eke8795Bw8kVc0j2lvCc09IatJKsSOX9JxXwqof2quQLnUB6c4xd5ekSkhtMTy6Z7weg3uMUZLh9QMzmqq6tyoBsYk9hfCtbnBCRGb1ah7D5Ai/THpYggkTeCB06SOuAavEPL0g1DUZjBhV02bTMj62nFwrNf+Xz9cZxIiipE9kMylMaHbbYANYm/QRff88Q4jxAmysQOjWgi0gfX8cA5yAxIsTvqFm3mCZ04Fq1AVGkki5jTt3A5QDboJwwILuMKhvVJ8Oqk1UAttcR6dtxv9cHVaXMtrs2nY+hsAD3wLwcjzdROkAi8fOYG8xFtsHVo1UzsdQJJXbtMr6E4oGhDHUDfPPVraw2lVJWnJgLvAEDe3vjSUfF9TSJpyYEmIv8ATGMoLI2mW7E9D23vOGK5giwm1vhxtTYbkQ9dDUaDWFeiys1jcuChJPwmJHyxqOB+FnzPmipKIatQ67801CeUG3oSRF+pnCo5Roc0aemkGFZS+qW0ksqDRIIMevvjR0OOlfK10yrVDTWaJInUGOpgwKsQF6iT3tiZSFeydRxB4aE2HC+C0sumikgA77knuTucfP8A/wBRPDOlzVTlFXlcQIv1/njYU/ESElVdgwJEGmpNok2YWuLwBjO+JuMrmDUoB31UlDuSiquki0G5vI+uHNkXxEBWvcz+S8O0my+YIrO2lUcgUwXQjXIIkR12v2JwmbK1GrENreVOhjZrAaCb36kwD1JmCcabIsMvl0UMFWp+8e0kkhCglhB5STbeD2jCjxVQdvIqBRoFMF1HwoxgspgyokmN7WwBbxGqPNRVX4m7AyyL/kp0lv2JC39SDjV+DuLTR0u5coxAkGdPLFzvBJ62tjJDwzUCjlDauoq9DBuNJj164a+GaDUKtUVAVASTqMgbEc1h947d8LzcWQ1HYgymyJtswtKuy0KqM2sF1YSANMbNMg7i3Qnvg3M5NaVNfKUCz6QPSIUbC3QYzGZ4iz53L01OhWWRURwWgh/htG4F7g23w0zPiPL0giBqjshJ5jrYhxeW9+ltttsKRbWj7QXb12PefOmOpmYu72HxKQ0SYkAxIuN8GZrJAUteuoT+6kFWVR5iM/xTaIt3GGGfCZjNVSsUQdICvCtZQpHUTc2LCYxpK/gVmDA1hBFJQPLIH7lGpr9vcgycU6FzC3Uw3C2VJJPNEay1v6YuzVTWqlSBeSY3EEfji/xf4dp5R6YLF9Sk6AIkiBtJnc40fC/AGujScVwupFMGmCRIBj44MTG2F8b2IrNg0HU9zH5jNAogAAE9ZloEg3AnmETtih828m25vIhdz6/3OHnHfBpy7KBmabDQxAaVPKQIUAtqNyI6WxnMvTciPiHa/vsYvgqqT1Ua5SqrCbg7MA35HFFfPxTYisSRaCiwekDltYmL4ApFl6EAgSbkiO3obYtrVldb7TfSb9Jsf59sYFFxyuSITl+DeblXrKIek41Duhi8dCtvlvjz147RImT3IFu5vMD1xd4Sz4SqwqFRSqKUeSAAbBTB7b4F4zToCvUFJy9NBZhAYtaYO0b39MOZdXA/FRnszUKkiAw3sR16+p/EYV+cHnYX2AFp/wCYSd+mJhwxAZrCYPcEg3vvv+OBTAa8R30g/njgtQwKjrgVzUPZWPzCPb8j6YlnGGlIFhNpvPWMR4A9qmxlWkAAfZbtiOcrWXeZO+qfxPTb5YKdBOH7AzENM3J2Owm+GaZZWAaRzX7b32wqyVNjTAW29wb9RFjt/fbDZM4gAGk2Ebn9Mbc6OR4nFJMuqOymmArDSrAkAgEa+xEkj0icJ+IMeS3PpW4ZiZkhrEkIAYiIG0RfAlbiZYqGaFAEmxgCzQYvfU0XuRgvhPCv2vWFdS7PamJ80r8RYAkLEarahf5YUMYEaWBX85DMcRdqlRhBYwL6TZlXzR1DA3ETvBG2GHh3OO9enTeSldRSMBRtKoNrcwF7GOtxgejwNWzFTLolYOlMwTCszgFiGpyTsCo0ntPfB/iDw4/D9FSmyzJAIMVBp5gYmSxhpMEAKJ7k+AvYmDJQI94X4nynk0KC6iHDMjC0WumwuAG3Frk98MeCMDTpiJGkRPr3wBxvNvWyWUZjq1VKnMWmd4vAnHuEZ8rpuQRE39cSZ1BGo7AxHcn4m4poReWpSdXkkDSh0yYDjeRf5iR0wpzPHqdWqz00ea9MUtIYzMKwiLQCIuOp32w38Wg5imiqJLFoHYxE/ScIuPVf3NCoqaZprdbEVVnU1okyA09zjMYBUamsxBNmNeFZZ2V3Wm5NIp5ELcLTe/N94j2/HGhqZSm3FKOtFUeWGUfxAPEiBtH4Yr8LZw6IZmbWq1QSBHMAWHKIsY2+9hT4+zLU8wrJUIfyVKsD1lyCPnjsb+siKYS//wBStP7UmmL0QWIi/OwX8J+mMoajHckjF3GapfNVizEjzG1EmbBiABHYRHaMDftYEAhoj4oJEnuf0w57J1GYqCgMZTmkYFSgGrSeY9BMfXBmRT92kxOkXAwFxWohKgsTvyKbsSRc+kYNoT5aBVNlFsLPUqZlCj2li0GBBAm9+lsVUKB1bEyxVdySRAvM9T73wYr8h5mQiJKm53kEGe98KM/UKlSGdiSCC295JmOxEgi/THJbSHIuPsf9x7wXKlapYDSyITuRpU7C3UgMfS2I5nxjTazI5Ib4QwIgfaJYRq6aQB74uy1elTY0l11Nasajk9Qp0Ei8gtaPW3fGWzdIuwtsDuRHtPpgFXk3qhGlUBZ9Sp+EaFbLVKjU0DaSVJRbQoYExuD2mwnGJ4dwKk9RmdAlIKrbxIILASTNxED2xucxnKq5PQrBTU8qnIEx5pSmYnqATjNeKct5lMBQp0yYAJ0heU6ZFoAE9Im+DBsKB5uDxO2PiIc/wdFqQA3lqNRIJupNhLTf1g4ArcFLJrVG06ZFxPzA39xh3wCsyirTiEYwAb8w6kHcG4N72ONBWWaeokySbtAG+mCBMdBJwD5WQ1CTFz9XiZXgnA3EhSGkG3wkyNOzadpnfpijivDKigFle25K27XYErjXUKcX6GQIkgE26ep6EYBr5uqg5SfTmsfobE9jvGCX4gnxDOAAdzG5agVA5us79/SPywYuRsOYfU4PzuYAkGxn4o6dRtE++BxmF/sYo+b7iQl6NVKuKUVXSVIAXlteQDKtIEHUtz6jCzKFzWhFJNzCkg9x8JneNsbOrwVKK/8Ay3XX/wAKjdoj4ajGw+Qm5g2GI/4yyoaeXRaCEf7uxb1Lk6mMeuNOXyIwiolpeGszq8yq65aRBNSoQ3tppy46bgYtfhtIaS1SpV3kAadQMKeZizQQLSuC0ymq7AnuB3+V8F+SgXUNQIgAMOW5CxM7X2nC2zEmDy3oQc1tVOnTpq3lUmYKgOshusta99rDt6E5DIQzL5iFkMsuqSBcj0mwt69MXeDs4Kr1da6hTaVO0kswJI2sBA9BgPM+HvLdaiaW1MS1RidQvdDAidILTIkAzgBRYq3iUcW4hh5jkaQabeYulTN5BPxLEdNjv2OFufoK48tqlMKrMVI/iKttPQj54b08iF+00AWv3km2wkk4h/h4YDUSfef5k++JBk4n0mXDBfYmcz9BqSUNNUFqdpUkSoutpggRF4F8E8QzqVAwqKQywOU6tSzsG2PbfpYkYB4/W8uqUC7KI3NgCoHXbFGbqzlKWndHMf5SgYj21Hb1xSourkbmmIHic4XwtHUBdTOzXWCGJJMDczbqLY0HDWZMvWydQDmLKSz/AAzcEdB0uOovAxm8hRZFp1QXBYkypMwCVIkdbGR7YJd+aqVZrgaS/wAUCSem/WPXFHILZB3JnxOyFvEG4rlypEQhAIdjEi+354JbIu+VQgEKNI1agNQsDC7npcRF77jGh4fkchVXLmsaRbSS483YgMZPP2ubYR+KEhdVIoaBXykCtJVVZmub3adfsRjKrcaxtFT2gVXOqwleU/EbgW36SJwPxLnBKg/CHvAtsfnM29cW8apryGehCxJH2Y/TBXA+FVAhrHZtIMx3/ucDYUcoGLF8wjj5klqFTTWoCpCmGAsZPMSVBZoXYDt3GHeSylFMydbl/Lp+abakKwDNp7xtNvok8J1fLzStckB9puNJHQWuN8POEVxVzL+YwYoCylQby0kEbwtoUgDrAjCX8/aUcLYV9pbm+DnL5asqvLNUoEXJ0nzQZAO04S52k7MsODplpLDSZkFQGOoCPTeTGHPizPHQVCkAlGkyJ0HVpubb4Q5am8XKi/Rh+BtjkdgoMmyHgxBE9Rzb06LKiqLgA6D5hW63vYkabiO/pgml4laAGouQR10kWgGZE9J+c4CpobdI7SL/ANffFtIm1zIsZ9vpOOam7EV/qGXqd4rnmYrUpOUI+FAp33YsZ0kRYbC22BsvmmtrmHMi/wAJJMCOgJLX9R2xJ1GkBYUghnJKidC6V7aiSxb5HAGTpgAcxJD2BiJ3EDc9+sYd8ulFSlcwolu6hWbyzOegtB6WE2mY2MQbY8tVxbytvQfri01xYbyZMWsZGxvFzi1XYAXH0H6Yy/eJcqxu6naeUJPMes/Pe+DaVERa3T6bYHpIYgbDBtCiAVDtoB7g7d/bCma4AVnNCXZTLSwCkTPX9JGLPFj1BSVQbp+9PupIWInsxvifHOJqlA+Q0uIOtQABYj7RtcjbA3EOHtVo0Szs7lFZjcDTZtJ0m/KKlzPX0wOFbcM3UsbGcaV5lXhvIIlF6upw7AmEcadEnSdtP2XEmdiOmGFfJvqUF2ZKyOTbTBDKFcKZMnS09tW1yMGcG4fJpsrkRrUIQNBhnMtaYsGjbf7xxDxNQWnUyiTLhFEDVEamJaYMc4X5E/KhVsO3mdZDKPGpZl6ZVRqOogXPf1jE9QxWpnHo748qvM90KJn/ABQQroxi6xPc3IHywDW4Y1LLoz3DTUJuYlUjV2JNu1sbbLcLo15FdFdVUkAzvtNr7HCXxHIyrIFZiQAoCk6dJUkkgWsOu+LMT0FAnl5cYbI/2gfhyhqybhgSNbMpiLETKyLiZwLRpB80ENgDAPfl6j3A/sYL4XmSMko6gldMxHM343wrzGaWlmFq9AQYkdSZ/A4Pst+spVQPh6/f9ZojwNdLAtcgiyjqI/u2E/G65bLFVWRT/eFibtrCAiI3EjqbTg3K+IC/kdyQSbgdREjrtbqccqcPcrVBAh00rDACQbdLWifbC0tD6pKcSMLQS3PZFUTKiB/tE1z1hD9JIGKOFZovk6VNSC6zqAv9puwPe3ywfm87UXROkSCfvGFJBN7TytYb4W53iQZGkaCDEiFBFt4IMQfztbHUxAFQ1Zcbclk+G8DdKyvqVdKtFgWIIINrd8FcG4VUWpUqGoCKpnUN23v0jc9xhEvFXNRGapCKpgDcllCmSASAQJJ/DrhpwviEsjajdBCF1Ck6VRVEdjqJtO3YY1w4EBciO1ERjVyVOshPmGEJ1REiJkGVJ6YXHw+ylo1MRG7KTfYwI7fzwemXWlWqQQEzBOoExDwVKg2JJj5yIwFl6jEEU3gVNAYt0VVQH0mWb31DvhdkDRi8mFcn+JQ2TN7MJ7SDimnT0QNRJP3rn8t8OKHG2NXySt3dgDtCKdI2O8ggfLBwyFLUCU+pP540uV7iD8Ff0n95js2uo6VsZaehAGn89QOBcggBIUG4mZ23BsegYY0tXgrHMEhYpgHdhJMRZZMAkLue+EXFsgRVmmRA6gksbQZsAOm574qGQMOP5RRwuBJZmiRAIEWgdP0H4Y4tOws34frgSnWqEydMDvtteR1j9cEaav3h9B/24wAiJozd1MmNBFNUV7QWFrGY2MWnocZfiuUrvUqVGqU1GpabfHCLAOu4HIC2mRub9zj60clT+4n+kfpiByFP/hp/pHb2wgAqZ6IYe0+VVfCJA5MyHkWlTpNo3Una0YYHiDLpmjUOlRTbTogwrLqWWEg6uw2x9Ep5CmRemn+kfpiNXh1K/wC7T/Sv6Y0M3maeLamJoZmoEQGnpAMnS4JuSSNgLAkWJBnBXiXOCuVamlRXQQmp9NOQZ5gjcw36Y0o4bS/4Sf6V/TE6mRpweROn2R+mDGV1BGtzuK3e9TCItYgayvss/wA8Xoh3J2jfGrbI04PIn+kfpgWlk01xoWP8oxPVSjnM7WpK40sZG+5XuNxfrhI3FaZDL5TRspMuJuepkiYt2P13D5RJPIv+kYV08jTIrTTQ2j4RtBtttjVI3cAn2mNqZ6QyArTALkMAoiFOkco+9HzbEV4gWodAwJlmCyzMdRAm4VZiQO3TD/L8PpirTimg5x9kfpi7OUFJMqDvuB7Yp0B1JQzX3Mnw7JO9QCVEtqEkxJuNgYuN97/LGo4xxBMuESo2ttIJKARBJvJt0J+mOZmivl1RpEGJEC/Om+ABllNNiVWbdBgWIY7E4FlGjIZviJqJQab6yrKNhPmemx1AxgFqQEu1gFpkiNzDK143N8aL9nUU1hVH70bAf/zxUaC+XVGkRpFoH3zjeXtDC2u5mcnVZiPKV3PoJc2iBpE2j2N8PT4TqrSTUVLTBtJWQ0Fqmq2mJj1HWca3hmVQF1CqFKTpAETpF42nFimadQm5WY9Ntu2NLSeohp8Fqo2oqHpqDsqi2lhKgkzEj30j0hFwpizkmR5YJF41HVG0TsDvtbG7NUjNZdQSFbLgsoNiZYSRsT6nGdp0wrZggAEaYIERyrhTUJUjEyjhB11HsNILPMGTJdVWewEm3vh1UebzHXoMJPDlqTR/xCMMwd8Jf6o1WIE69SeuB6hBBH9nBFIcowNUOOE7kSIrzfDwdhN5/XAX+EH7x+pxoGP5HFQwYciJOJWNm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QUExQWFRUVGB4aGBgYGBkcGhwcHiAaGhwaHBwYHiYeHR0jHhwYIC8hIycpLiwsGh8xNTAqNyYrLCkBCQoKDgwOGg8PGiolHyUsLywsLCotLCwsLCwsLy8sLCksKSwsLCwsLCwsLCwsLCwsLCwsLCwsLCwsLCwsLCwsLP/AABEIAPoAygMBIgACEQEDEQH/xAAbAAACAwEBAQAAAAAAAAAAAAAEBQIDBgEAB//EAEIQAAIBAgQEBAMFBgMHBQEAAAECEQMhAAQSMQUiQVEGE2FxMoGRQlKhsdEUI2LB4fAVcpIzQ1OCstLxBxYkosJj/8QAGQEAAwEBAQAAAAAAAAAAAAAAAgMEAQAF/8QALhEAAgICAgECBAYBBQAAAAAAAQIAEQMhEjFBIlEEEzJxQmGBkaHR4RQjUrHB/9oADAMBAAIRAxEAPwCjxXxM6qi6FPMQDNzFiLiB853xkl4i0EK2nVujeWAe5DrC2tuBgjj1YtXrTtrYf/YxhRm+aLaonrERtt0xAqBdRwl9PipM+lrjboRPUeuKv2hqrkm5AtG0dzPSTue+Kq9QqoZCFjtI3G3ecMqXFCVGoTUudQCiOlyZ1fQe+DbrQmyPGs43KWUkm2tXMHcX5bmxO+KGKrZfyG/viqrmGdhrJIBJCn4ReDFgs3xJlkepNo/QbYL6ROqGcHdNf7xyo3se3TB9fNA030mY+GSDP6YRVEK7iPfDLLVEtqSBF7W/vbAMAZl1GXA+IudK8oHTefnjdZHikCx1T+GML4c4aHckkhegE/S2NrSygXToExb2xX8Mt7PU8/4lgNCM0qFzfBlJALnoNsDZPIEXn8ZwwVOmH/E5AqenuIwYyzWRqZ/OZ6qTInT0A/pg7KZhmA1gYZOkQI644EtGPLxq6OWvqr/WelmdXQJxgoQe+IVmtvjpoMDGKq8qvr+GPaWjPDYEQStUi+/TFP7RB/pjlR2Nht2wLmhAvihh6bmIdzUZF9r+/wCGD8IeF5gMoImR/fXDqnUnHmnuepgOqMi9T+5H5DHKPfY9Z3HoY7YqzNIdZN9rR3uNjt1xS3ECBG0zE7+h3/HEeT4hMbU0rVC3UNzLwpPbAWUzLaoYQDsZB237YEzdU1NK2K9YfSTt0Av1tOKKebnSHESOaG2PYxvYfn2xBl+IDZA6jqOXH6Tc0YM/PEdIwgSqQZ8wm8QAT9NJiBO0Y8c8vdv9Lf8Abhx+OB/DB+TPk/EX1VapBuXb/qbCrME/PDTOU9NSpbdj+ZOAsxRnYXxUDNAswenmgo0x8Vx2HTtiQqQb4E0mexmPcf3GL1A0wOnrjdTSpEi1UhiuwN7Xtex+v4YdcNRdJN5AwpAhp6YY+eBTv872xh3qZREDq12eoT+fbGgyGXNRKdMCSeb64z6i5IiDYRj6B4K0oAzgAxEwOw7fnjOPJgInK3FY94J4c8tBNibm/fD6lR0iN8RXMA/THP2sHY3xcmMYxPMLc+4RQpATi5TimjVET3xYuFMOT34EqQhVoSTDbFbmDOLYxRVa8Y7GPUZuU0onq7WBwur18Ml2g4X5ijcDcYpwitGRfEb9UX1GE4CzonscNXAA2wvzGXABsPQYqZvTJ0G5Pg2fF1PuD2xoKFYwST1/v54xdNyjagNoP6z88ajIZoMusCAen5nbHmHupcBW41dQ6kd8KKnB2BLBz9Tg+lVA2v7YI81WtPuMTNjTJt+5cmVgPSYFw7JFd31R07em+IZTh6itXYMZYrqBJIBjVb0uPa8b4nQ4aUaUYhTuDH5/hig8aomsaKNFU2+AxIG0xFhgURFH01CBdrMFzPD6qudFWVN9JJF/YH+eKzlq3f8A+74KPh9i2pqhN5tqF/kRg4cHX7z/AOtv1xy4Mbdr/MAvl8NU+JZ2oDVqE/ePX+I4oNdT1H4dMW5vIt5tQlhpNQgAdi29/br3wLVWQFUcz2ABDDaCD7GPXbBEDxKgpnny6uQR8v5jEa1OxgXG8RjuTrfCuxB63kG/ffte8+mCVDMJ0wBI9TeJtt/TAE0ZUicl13B/Li5639scdVI73xfTpyrDsTbriLUwFkgn0J63P0tjlcXBbCT1B1rBSFn4vWMaHhmeIWLWjrOMrm6UuVFiCN/b8NjgrJuQm+zwf/PXBkeRJHxnozc0fFGkQGk9uuDeH8TloPf+zjGIWUcom+/br7bRhzwthfmGqZkd8cXJO5M2FQJ9PybmL9MEh8IfD1eUEn+nzw+UHFqkFbkq2DxloOIOccL4FqZwTGNVYeTIKqRr1QCJOA81n9wBtuxICj26n5YEzvElJJadAMQPtN29un9MLM1nDUuY/Aj0MTvGE/NOTSaA8/1/cIY1x7cWfb2h9bPWs4/5VB+c3nAjZtCRqc77lQL/AEH54V1s0AZnb88Is5xMk2N/TCyQBsn941GJ6A/Yf1Nn+wkSykOD2O3y/ScU5fNtTYNJIG6z+mM5wrPurQGufpE40+kZgalgVAbiw1D27/njA7KL7H8j+5xVX9JFH+P8QyjxFRzq7A2kNeYHWPTDdOIU2EhwDEdvz9sZX9lJKoZBJlvbrfb0+eLK9MKhJGwJO0k3sMKbMCTFqleYbmeHK0nz6oLdRVNuxAPXEcrw9g+uTqI0yaqmRFzq/wBpJ9CI7YXplAF5gbC/+bt8sCVKd4Bn+Gbj9MLXiTdQ+bjzH2Y4LRmWqEE9fMaRHUGZHywYvFEAA8yYtvU/XGMqUnUgsCBPX+WOGr6H6DBUPE7k3kxZxnh6hmPKP3hsbCZJ/DC4cPTfUCRclWYgdBcW6Cw9O+NjnOEIXZ3CaVYku1UosGVUbEATB6STj1DwdTemKq+XpFJhrWqzX0sC1gLbEjbliMd80b0ZStkA3MTrprpNwdQNyI5Ngb2xbkGsENxvPe/f5zjS8V8Lr+6UV6dMaRILuQz7FgGMAkqw6G1xivjng39npLUYNaAwWW5jsQCdptbYxGManA0Zb8N8Qfh25aI8iIIhm6AW/n/PFWZMgLaZuO0ht/wwY/hx50kta/qT7n0HvvizKcOMwEIv1HXrePxxgXzcPL8WPwLFPkE1Q1gN5tMx2PsB88V5jJMFeR/vJGNUeM5WizU61Oq7pE6SoXmE2m9re/yxc/iXIEXoMCYJBdYuJvJBg9Npm2DBkLZWOyJjRRq6VKiLkyCOwW462nBtCuyTBjDvO8dygMLQKx2a1+pHmYUZnPUWPVZ7afx5scTBsnsTV+G+KHufW+/yxvBxEaQRecfFk4iEMq5taJUj0+16fhjb5HxD/wDHWGKk9xcdDt7YficD6pHlVhsTX5jPKPiIHvjPca4vBOllt3j8PXCTNcaLDSTI3vhZ5xq8vrM9sNbLYpYpMZuzCs5x4OykCy7QB2xQ3F9e0j8MEvk0C2iY6X+sHCnOI1KzEXmImcIrgKHUoFMZXVoMxnue+Km4e3Xv0xzK5qbX9PSMXHOEyCY9f/GAsXGgHxCcpU8sHGn4DKjzHB5rLc/WB/PCTw54devzt/sxcAmNV/8Apt88a/8AZTEkRAt0AAvt0wjK9aEA1c9lvjJgyevX2joP0x6uisx1Xi5W1gB8NviJ/DFNRiQCTpB2EgH3xDKkmVUEjebbHufXf2BwjdTgBI1c3IINtzMbDYH+UdcJMxmlLwqqZNrQQOnrgrOyXKoRqJ5puABYD2F8ep8NkHT1P163jpb8cMU8e4BqCtXKqVUM14JKmJ9B/M4G1HsPrgvMNpmQot9lo/C4xYmQkA89xOy/9+G8q7nC4o4pwRv3hqVIkhZIcm0EQuuL6etgIiN8OeF1apyNOlQfeVZiFRgty1phpmJBHvgiqQzvpqGQbwYIEx/fyxCi+omHYkGCAx7ncf3tgDlYdQy99xTmfCVWqF8x5ZOVWbSUC2gBVNo5rT1nvg7hFKtSqHVrNOnTIVSCxJIBMECI1gMBNtvXEqvFVRoYliNwSbdiZ7ziPm+ZFSk0CwKXDAib7ifTvjDkyVubzhmXzdVFcVFFRubSxUyvIqiS40/GCT8QEz75TN8RqoioyI5EyZhmkkiAI+yBIjqD1voKb1ZF3Ii0Bz3gi1un9xi+o1aqVXSXAiNdJbHqR1B33PW98CMh81GjJFeR4J+001qUUqeYpGsNo0yRMEWgREFdovhnQylPLuBWWZKjTKkyYibnYG1737W0XBuDFSHcQx30ypI6A+wgfLEvEGWoKvm1jpBKoWta/KxO8KZPzONJL6hq8yHG62snyAq7qy1Bce0RBHYzt6YT5vh1VyCKmmImBuOoJEH8BjfJmMppqsXR0qMzsHgg6YU7+mkDuPnhZncvRR9KPKkgCTIDX5dXW0QDsIE40Nx8QWvuYtOH5gbVnF4EK21tz0O9voRixOE5g385/Y6+lup2Ixrf2a0C49x7x64sp5Qd3S95H6i31xvzTEcjMtS4eQoV9RYX1bE9pG22KK2VqKDpGofQj67/ACxsXpESAFcbzMR6mTgJsuYlqZkj3+dr4wZTdzDqZOlnmWNQYR3kYhXzOqPT1xpayIOo+cYV53JU2Eqbn7pE/TY4d8zlDUjuoqWqALC5OGuT4cAA9SwFwOpPTAuVprSN7sZ+Lb5QN8Hu/mQ0kqBe0TE29fzwLX1OY1oTQcAzxJkpAIgCdvlhnmKw31BY21NAke+MBleJHzWMtOwCgG3Se2O8bzwqLzNt8MDm7A9xfAFPBg8Dc0OfzSsSQ+tut5A+mF9bjBWqoBA5WESbsYYGC0mym/rjlDh1CaaJUF+UWps3MJLT1UtbveDirNZigKao1WAqlwAtHUCJAQwCSDzHoBKzGKk4gRvyjPVc+1NddReUnmYTbVaSJM3t88N1rHRqDbi95EREDvhK6UeVdblWRAdK0Ry1JKgW2UxbffbAnh86wUViq2J1GRN7DSvLMdbDC8ir9QgNijrh2W1g1SN2hZmBES2/rb2wb+yr9+p9T+uKhmeZAQFCj4TMDcD3+WC1zrRb/pOIy7E3MqplxmH8xm1ckMrOW3uW5TMi/oOuBsrxAJTqCdIbSPtAmJk/dib2E3wW3GQGIKqbyAoAgkkiTMT1kfKcdp5isUg07GbF3gzMtvN5PUb4p40NwkxM/wBIi2uA1JWMFwChaTsCQCZcGe0fXBn7YBRfSAGJhjqZeUXXTf0YQDvGI1mqVldiPgEFlXUACNMM1+lpkkT0nFVehV8vnpKyCWDKdMFrTAaGuZ/pgivVmH8lyOoxyPGCMrUpqefXeS5gNG+oHcz8I6euL/DPFai16SmtKOYa30Ai8TEH1HTCzL16ZNNVf9naSQx1NTabfEZII7EkYO8OcN1VUepUXeQABq1G/wAMROoSelsKdau4qtz6KvH6YdaY1s7My3Vh8E6iCQAYNvWTe2F/GqaZuqKD+YAqnUvwiWA0yyzcb7xZvSS8jllaYZoDWsN51GOm+DV4eqszgSzWN7H3HwnrBPttbEwy64iUjiDEWa4OEimzALWJBiLlgCwk/CW0CCNrgROKc1kwfLVrU6ZUqLWIGkGSJJ9Tg9M3SqZV6lRVRAXBlbAAskn1+t57YT5PiqVKYeWpLBZdZDgjlI+I6jbUBBGw7xjTZ3cx1ZuoaoUzFQSbkll1WiASbgWAgWxbRqMps8zPVT+OAcvllqK1RZIa2pSWWwBmDzTNjp1CREm+B8xNGi1TUACsKdQ0ySbkmbwCJ/hAOBJJOzuSMrDuHcarBaUwpJIUkLtMzdeuFOqsaVJ6ccyiZPpBiR3xmH4kxFaW6ahfqCJI+RvAkX7DBzcbdKdBbU/LQagRM9QT12v+mHcGXqcV94TnhUWWcG29p97Kf5YWrxNC5vYNA5bzAnYbTOHzcaR3qqAFgTTJ2IB5geYxsDO2/bCjK0Vrs6DSrG6shIuNzA5THrhiOfxCMDCUVM0tVfLXWWJGmFuTO34YJocFzBqwSqoUEmZ2OwAtqufT6Yv4JkKiVSarQFiCDIIv2uP5Th3RlVqO2nSJ0wQTbcgWuSYAwbN/xnGz9MzPEsnRo1OdmOoE3JAgf5YxHK8IplyaoFNZhKbVQrDfmaZYXNgRtfbFnidCoo6oaozwZ6Lbl3veZOHHEOGa3Ovy2eb/ALupMkQYituQAO5EdsNQniLjlQjZ7mfao2VqzTYMk8tQaWgH7JgkBxpsbTEjfHF4Wa4Pk/HTXVTEAF0FnU7c0kMCd5YYbZnIt5aIhpqjOtxTcWAcr8VQ2EkAD8sD8C4hTo6XbU37tnKpMXBU377klrAEX2wXKhqFW4DwviLUQqoF0u68rqNQIIB0giYMxb4Y98W8CzbAPrULOmOUi1x13viviefC1qjpIVmLKdK9VZwbrJvBg9sRyeV8x5cuEDMSqm5BKkDmMgcpO2BeiIBGqhtfPgjTTE1C7oFPwWmGlo0nrK7QRhWrZqLCvHTnXb54lVNQOWomnRWeUgS07mXaWB9iIxEvmTfzpnrNTGKorU4Mg7MMrZOlTqClG53lomev7y5Nvr6YKyOaphorJVqaPsroCQOpBOo7j4jHpiOeDftCklVUENcX5SB16E4muUbzcxUIENTIUQ0mSOwiInY9MLDXVmem+NQSF1uM6PiykijTl6wUmFA8tR0sALCxGFXF+L0qgPl0npMQCBKaCN+ZQY26qAffFD5Kp+zInLK1HMkOBbyjcFd7/hijOZdy5flACRF/uKLHTFvfG3FDHXvCKPD6dRWXSART1TLbwDsGHXEvD/GatJqcKrUSdnAJWCB+703B35fTFmWydRWeoQulqQAuSdpkWjGdq1SqmiRqty9wzAHYb3tbacYP9wENuZmxKtan1z/3pll06iyyQJKwLkC9/X6Xw9NxbHzTM1UqUCjUgNHlqiBIcFayrqhhLFkYCDAuR1w1/wDddWjmGpsxrU6bLTMUlEEjU11tyiR2298RNhrqTFbOozzPhhnyTZYkCbhgSblpMjrN9+/phAMhVo1jTSNHmlQJItUVEO02ugW1iT0xvM5nRTXU2wiZIG5A+0QOs/LCXxZkqtWmhpLqhwWUAcwHQz0/QYFMhH2MNDZoysoGyKorESIpsKhBidKt0MKtyNrHA3CatetljSrgVJSUqESCfuuJDagbTF73wZ4cyLZfLCkVI0Ega9jJN7GwM7A7zGLOH8TLsQSrHnKhBEqr6CZJg7i34nqd6NQSPBmQz/h9g7IKaI77NfSAQF0oTJUSrGNzJN8CZfhvntUaoVYySdBKH/eJFh0YKb/wm4MY+jcQyy5hGtzrNratWkwDpNviB37d8Y/xCxSlTZQQdSsaiqp0lb6iB3YYMO2h7ydh7QTLcKRWZmWowY6ViLCAdgsySDv6Y7S4a1ANUSnqfSZ1NvebSBBgfOOuFv8AjdTzKCgstgGUyARrtOmx5NIDQZvMYDz+cerp6OvmLplQNOrUJJNoLGDbrGGhHJ3A4nzGPEOLVC7+XemQI/dDUNVwrfvD06mJ7YDyvHK9P92TuZRfLBkj4Y5xuwEjpiPCM6aSMQV01GSmA09gQ07QOYXw3o5BBWY031MhJK6iQJkTtaLxBwRYJqGCE0YY9LzFTzWXlaRCES1pEAm4iJEY0XB2fM3NJVQfb+97AyTHeQPXCOpmAQqlCJ0rY9BsANNgesb42OZzPkhUCiFAA59O223S3/nG4QWJvqdz1oxB4myq0iisSqBgwqBQ0byGFh13+owhbwqlNAtStTClABYfDIYyN2BiJFgDHrgnxtxiTQpL5mp21MhLjlPIqi0NMkxgTIcTpVlOXrEBqcCm9ydMGxJtI27RHXBZbUWsNTrc5mKdIIsKkwAWeGJYAXuSB8t+2FWZqiY5D1MWgCb29LYfvwNxDJDA7NcHf+/bCWplJPTpJa47QYJ/LCcTcjUUVa/VE+YYPUUGQpN4gQsjYbbEd+uCafEq4AApIQBAv0w1/wAApCl/uw/odJntfpAOK6WSAUAVEgARz/1xUQRoTCso8RZpHaKd+hO4gE2JMdYt6DeZwpymeelIgcw0mReLGQfkMFZoITCDlm8TG5O8S3ToBPQzgRk9JA69vW1/n+WDABHUvZWBJJhWZ4mrZeilpV2LCCBDaP5g47nXHnkb8s+vwpGAjTG46X6/p74spZgrqEA7i4kjtcXt9Ixhx+0MZCPqjfhtYa6twZRifeF/S3zwBw4IrUj3qLIO13g7b2E3OGGWoUtLtTeWKENcWJUtFvY7/dMbHFXBGTz11hdJWFlQd7g6Sb798ThgoahHZBYFTeeKeKUlFNGI0swJZTsFYaWsCDDRaRFj6FatVK1Y6daJVbziWUCwpaNMTzTrJkdgQTj2aylKmtarUTWgWQhDASIA/dmzE29BG15wqzeRq1KaVSx/2qDQHA0tUkiFnSBpNMW6apmwxLiAKiTlRGPjGgc0tB6SFpXVvEgjVpIE8wEnf+mh4FmXSgv7RVBJnmIAAi0T1ghr9iML+DUPK0U3UgstNEiDLqratttjBJ2j2wn8XZotU8ukSG8piCkHUWIXQD6x+GArlWPxM42If44LtVoU0i4YsCCftKBIHqIv94d7KvDHEi+fpFQIKurQoEatVRja0ahA6xbbGgq0aQShma1XmSkFkiSzGCSAOYtq+yJuB2xnqPGadBm/ZlaWjndSANIYWUXJlmnUfkbYdiBK8RAJXjUa5jjByuZzdRn/ANrC0kLQusQikyIERO/w+4wXmaJCqquCqoFJZZDAAAk9DIFxtvjK5+vXrw1VzU03AAsNxIUDT17TfBCZhlpLqrEIQRoIkgjsIkA7QZA6YLLiIUG5PkJrUIq5agxc/uizAgEhpmIW7TEd8IKPCmCsoIMypClPtao3Kz0943wUlVFA/eLboRFzcDex3tgTNVRrVlglgCQALid/W+NxlliA7dR5luCN5TIYhxqHxakcrpMaTBBMmJG/XAGUmlXJ/eMDKtKuxsCdUqvcG3QMO1j+G+JY5ahJm0gdPbBWdzJDLpJggGYHU+vpbAciCQfMHmT3L8g5pVRUhWjYN0J6j1+WNIfECMIejeI+yR+In5YxdTNt9nWDExCEddyLRbeMEZmswWSSJIsYt39LY5cjppZwNQXxNw2pXzJro6jZVUnSVVSCLmbkz23wGeB1jWFVkgk6n0lbttIg2B3iN/lg2lWmCW69h63s21vxw34ZlZUNG/QT/W/TtjmzMO5QHVhsRJxmr5Yy4CjStYMwYSTEbk7Xt6yO2L+JZ1mpmrTCDQNTAliIJEmxmZ+sxho3F6NWgzusslR6aAyQ7KNQ2FiVEx8pM4U5/R+z1Hp/DUpFgCf4lnr0g/THKxWjUYByqjq4oTj9YHVopn31QAZ2v6G2LxxrMm/lUr/5v0wmdibctxaALT7He+Lw/qPpi05T4lifDGtiSPD1DE+Ym5+xVn/pxScuAZFRB6lao/8AxiUMSJ1KHggEaWAM9JO+9z2wOtU6dR1hRBJNMgR6HUZm526YZseJmteo7jXgfh3zszRXWNLlixWRypBYDUqmTIFvfpONd4+8K0zS85FCmkhBgdAOU26iIv0OMNla7UzSrISGDEiBJAUpCRN7zYxMxj7Dks2mbywYAhaqQQbEAiCNzffC2seqTvoz4jwOmT5hBIsZA2a4sb/xE4rr0yfKggcinaZEgfzxocr4dehUemYZmVgqyBIDLfmgHZtjhgvhlkVmdRZTMkQFF4FzgGyqD3H0QlRPk+KMaNRXZtMIpAAjZVLWG40i/oN5x7h2ZLsRLcmqodQBANMALb7w0gegjGi4P4bWtRVhph1BNwR/EP8AUDhvQ8JqsnUvWLfe3vPXCC6ixOHW5mq/CeXJluZRUUsGbkUDSsKAbCbd4GHucy2XD09cCxUMLKAiloMWAiY9+s4Ly+Vp6QwSxEiQJjba/bGZ8Y0Wq1BSp09WhNQggTNjJ9IW3rPTCL5tX3jAKFxt4l4bSiiB5awIVmCXFoHNv3sevScJKfCFazHKrp3KXIHoWkA7dDjS56sHpUlAgBQCrEysQInr/ScYl8jVAaCP3hAkF553dFU80QNE2HthuLGW0DMOT5aqW8xtw/hKwZ8mogFtMap7NFidtsBZzNPS0qBSpgm4Bg7xJgR64nm69SnRWkiwY5mEgdQTcyCSAZm+M/Uy9UvzASZIkT3m3QW7dRglQ8jyMgzZfmG/EPz+VVxr1KzDVqCk3sxFh1tv74GRg5QrKhRp6g7TaDb+mDc6xpoFpkwu7EgH8LTP8sLqldGLXMrzAzuDcx26Gb4YouSjqMKGcWnplQRMmbnb3iPnhzlc8KgBchSv3T0mwN7d7YQ5PMSVIpyepDGbXFv54dZHKinNRVk1AevfC3AE3jC0KKIu3/MSYvvB9JxU/E0ew5tO7E6UHaWJifQScAcSzFN0YOCCqsFk7tuLr698U161EVFamNfK45ObqunqVS03HqeuBCeYQx3DsnxOQrCmGc1dOsFtIgsBp+21gbwovjlLjyLngAyqkMgsJVQNUGbQTe3f0wtztKp5iGVKDnhJEH1JAJN5kCJJkY5maShRpLTqg6tMATDMAB8x3wXy1b9Y3SWBGnAmoaXerp1GpK6bFZRSGUTZyDuOvsMD5Sqf2RluIpHe27DeCIMEfPAlRUWnTqeYBrUSsGdVyethA6j54nSzk0yYhD6Rr7RbYkT8vqfDloQkeiKH3iwkBbG7fDuZ72Mx84npisO/Zvon/dirNZhqh1sRMxsp22j2Ht1xwE9ad/n+mLFUARz5Wc3GWZii4QTysACWksTBJg9jaMeZJpB0RwoK031nSdQklReCIEnrdR3xWeGVC5e5JbVJ07++ufx9cTfhFWGXTbUGsQLiRuH9Rffl3wz/ANg8+vykaVMVVpqCIYupH/Mo+pHz+oxsfAOY8mqKAslRWeOoYMdvcCI/hHrjE1afkeWKgKyp5jubj7pO22HXhjM+Xmqbi5SRBO8kCJJ7E7YByOJWEUL+qbDi+VLZpHiQmuDaxOmBfvzj5+uPZ+qxpOoAYlDYiZ36dcG52uoaoSrlRLE6bQbyJ3t0E4qfN0kClmhX+EgEz6CBv/DuceMbMsVl47gfBKLpRVPh0KZ6WBNzOw9ThjxGkTlqqlolGBI6CCLE7dpwpz/DA9dKmt9Cr8IJAOo6TsZIhmaP4fXBlXP08vTC1GLAIYBW5VYsdRgwCoub43vYgNZ9NaiDL5epSydMrJcOXCmZJ1Mb3jTpBJF7Th7wamKq1jVE6apBG6gC6kGADpBK6h930x3MkftlOiKaGm1M1fiO5JBIAkTE9QOY74rpcXpitXo00AKhUDAEEMZlSDuBdpHQn5Nom/fuK5e0nx4KNGg00YySzMiggR3Mn19PfCD9n2AzNGxBAD0o5WZhB3+0Y1fPvi3Pca1U3DEN5CkGohgNDILidQMD1BmbbYw/+P1tUjSF6JpBWPnc+8z64PGrm+JqNPHiOW5ta9c6/LDBhpmRoM3JItY3Ii1pOFNSszM3lg2MTFj1mYuJgW9cWV82tSglQSpEz1FwgZfXrE++OV+IKgRYjYLaO++B2SSdmeZnQK2uoPW4VVYEMYJG0TFyRBAEeuFB1alpsl2gWIJIk7Ee+NAvF6b2BJMbGfy6Yz+ezCvpNp+Lv7j5e2HJfmLUmMBwoUSGdgATAaN9j0noT9MGr4gpvUdGYIg+GpqN4gC31tirw/Rp1FKVEkA7EGLDfsGgxOAeFZGk2drqVBRdWlbwIZQOs98Dok8vEKlOzNT4d0nXpKtIB1WYFb2iJ3EGO/pi3OUzSSqyBLGQDyraDeIgx1tgOlQSkVNMAaSbDsTces4rpUlfzDWcGk1cFhAEiAJaDK/ZtsNPqcLVQzX4jUIZOPkQnMlNWq91DWjr73+uBDpMSrX9BtjmRHm0Eao9xKKTEQrED12G4+mJvko1HzCFJtFvyHpOBA4kgmJ11BOJ5IGlNMENMKYHv3Hr+WKs3wYFV01GKhEYA+XG0mNRDEgza/XtiWZ4rTK6AxfQ91sNQgj533wBTzRApgiVpeg06oh4tB6LPvizEDxjsehJtw2Co81R0ggbHYgBxvYwB74kOGD76/6X/wC7EOI0gazQoZQq6SFBuEFjAk9bdCZnBuW4edCyjE6RJhd49RP1xUoJjbiihxasQdOsgHfSO49InbFlXi1XQXFUH0KrO9xjTZHJUcrTFN/JZ2emp1AsxLkahBAgAGxuOt8JM/kggqaBFN3JVWUBo1BdiZElZHocTpmLkioRxKBEXEa71ApdpgGIAEX9PbD3hlaKhK30xMe64ry/DmraFRNbFWsogkBxJmLADr/M4ooDSA5BlULbkydXUnb8Yw0ryFwuQS1E+gDi3lq1QydIL9Og2GFXH+KqKzs1DzigUqWnRtIJcREGJNhbuMK6PF6ZUk3ANxAJm0aRJvNhidZgCrVoZ2aKdIEQs/5uWbiah69sSY8Bu/EJ8gqN08UGo3Kr+XbmSmABbYa2CmNpvO/XC/xXxHz0QLSqSDM6VkA2MaGaB1MCTAx7Jh6zurVNGm8UwrEjo2uoCbkHou2DxwGpM08wTGy1kU27FkCsPcY0nAr35/iLAyMPyiGtx6oa3mKQCoVQysdKi/J3WxI0mNjidLifm5o1KkDzGGuNvh8sEEGRYzI6nB1fKFHIOqlWixW6uBvf7a3urXEzbfF3A+HU67GsIlXOtIBhhYQ3VJkjvAm4xuXii8h1NQEtRi/i0UlqU3EM9G5LMSx1C0tM2E2/i3jGR8sM507C/wBFkn5R+GNB4t4sDU5I1FYIPx2JmbSJnabgdsI6eYQkcqT6tER3gYLCpC37wsr+r7TVtRCZYUmsROogRsSNQBAM9bwcI82pZQtzzRq6nYMSRtpJw6TPK9BC1QFrh4aTJLbkbkgg+sYUmibjbmYC+0DoCeoEn+mEp2fvI8htzAWpBWksIakTbvN195EYlXo6SF30iNxYgXEfLEM3w1giOFsd4/QC0j8vXB1CmHAZZ0woPW8Eke8795Bw8kVc0j2lvCc09IatJKsSOX9JxXwqof2quQLnUB6c4xd5ekSkhtMTy6Z7weg3uMUZLh9QMzmqq6tyoBsYk9hfCtbnBCRGb1ah7D5Ai/THpYggkTeCB06SOuAavEPL0g1DUZjBhV02bTMj62nFwrNf+Xz9cZxIiipE9kMylMaHbbYANYm/QRff88Q4jxAmysQOjWgi0gfX8cA5yAxIsTvqFm3mCZ04Fq1AVGkki5jTt3A5QDboJwwILuMKhvVJ8Oqk1UAttcR6dtxv9cHVaXMtrs2nY+hsAD3wLwcjzdROkAi8fOYG8xFtsHVo1UzsdQJJXbtMr6E4oGhDHUDfPPVraw2lVJWnJgLvAEDe3vjSUfF9TSJpyYEmIv8ATGMoLI2mW7E9D23vOGK5giwm1vhxtTYbkQ9dDUaDWFeiys1jcuChJPwmJHyxqOB+FnzPmipKIatQ67801CeUG3oSRF+pnCo5Roc0aemkGFZS+qW0ksqDRIIMevvjR0OOlfK10yrVDTWaJInUGOpgwKsQF6iT3tiZSFeydRxB4aE2HC+C0sumikgA77knuTucfP8A/wBRPDOlzVTlFXlcQIv1/njYU/ESElVdgwJEGmpNok2YWuLwBjO+JuMrmDUoB31UlDuSiquki0G5vI+uHNkXxEBWvcz+S8O0my+YIrO2lUcgUwXQjXIIkR12v2JwmbK1GrENreVOhjZrAaCb36kwD1JmCcabIsMvl0UMFWp+8e0kkhCglhB5STbeD2jCjxVQdvIqBRoFMF1HwoxgspgyokmN7WwBbxGqPNRVX4m7AyyL/kp0lv2JC39SDjV+DuLTR0u5coxAkGdPLFzvBJ62tjJDwzUCjlDauoq9DBuNJj164a+GaDUKtUVAVASTqMgbEc1h947d8LzcWQ1HYgymyJtswtKuy0KqM2sF1YSANMbNMg7i3Qnvg3M5NaVNfKUCz6QPSIUbC3QYzGZ4iz53L01OhWWRURwWgh/htG4F7g23w0zPiPL0giBqjshJ5jrYhxeW9+ltttsKRbWj7QXb12PefOmOpmYu72HxKQ0SYkAxIuN8GZrJAUteuoT+6kFWVR5iM/xTaIt3GGGfCZjNVSsUQdICvCtZQpHUTc2LCYxpK/gVmDA1hBFJQPLIH7lGpr9vcgycU6FzC3Uw3C2VJJPNEay1v6YuzVTWqlSBeSY3EEfji/xf4dp5R6YLF9Sk6AIkiBtJnc40fC/AGujScVwupFMGmCRIBj44MTG2F8b2IrNg0HU9zH5jNAogAAE9ZloEg3AnmETtih828m25vIhdz6/3OHnHfBpy7KBmabDQxAaVPKQIUAtqNyI6WxnMvTciPiHa/vsYvgqqT1Ua5SqrCbg7MA35HFFfPxTYisSRaCiwekDltYmL4ApFl6EAgSbkiO3obYtrVldb7TfSb9Jsf59sYFFxyuSITl+DeblXrKIek41Duhi8dCtvlvjz147RImT3IFu5vMD1xd4Sz4SqwqFRSqKUeSAAbBTB7b4F4zToCvUFJy9NBZhAYtaYO0b39MOZdXA/FRnszUKkiAw3sR16+p/EYV+cHnYX2AFp/wCYSd+mJhwxAZrCYPcEg3vvv+OBTAa8R30g/njgtQwKjrgVzUPZWPzCPb8j6YlnGGlIFhNpvPWMR4A9qmxlWkAAfZbtiOcrWXeZO+qfxPTb5YKdBOH7AzENM3J2Owm+GaZZWAaRzX7b32wqyVNjTAW29wb9RFjt/fbDZM4gAGk2Ebn9Mbc6OR4nFJMuqOymmArDSrAkAgEa+xEkj0icJ+IMeS3PpW4ZiZkhrEkIAYiIG0RfAlbiZYqGaFAEmxgCzQYvfU0XuRgvhPCv2vWFdS7PamJ80r8RYAkLEarahf5YUMYEaWBX85DMcRdqlRhBYwL6TZlXzR1DA3ETvBG2GHh3OO9enTeSldRSMBRtKoNrcwF7GOtxgejwNWzFTLolYOlMwTCszgFiGpyTsCo0ntPfB/iDw4/D9FSmyzJAIMVBp5gYmSxhpMEAKJ7k+AvYmDJQI94X4nynk0KC6iHDMjC0WumwuAG3Frk98MeCMDTpiJGkRPr3wBxvNvWyWUZjq1VKnMWmd4vAnHuEZ8rpuQRE39cSZ1BGo7AxHcn4m4poReWpSdXkkDSh0yYDjeRf5iR0wpzPHqdWqz00ea9MUtIYzMKwiLQCIuOp32w38Wg5imiqJLFoHYxE/ScIuPVf3NCoqaZprdbEVVnU1okyA09zjMYBUamsxBNmNeFZZ2V3Wm5NIp5ELcLTe/N94j2/HGhqZSm3FKOtFUeWGUfxAPEiBtH4Yr8LZw6IZmbWq1QSBHMAWHKIsY2+9hT4+zLU8wrJUIfyVKsD1lyCPnjsb+siKYS//wBStP7UmmL0QWIi/OwX8J+mMoajHckjF3GapfNVizEjzG1EmbBiABHYRHaMDftYEAhoj4oJEnuf0w57J1GYqCgMZTmkYFSgGrSeY9BMfXBmRT92kxOkXAwFxWohKgsTvyKbsSRc+kYNoT5aBVNlFsLPUqZlCj2li0GBBAm9+lsVUKB1bEyxVdySRAvM9T73wYr8h5mQiJKm53kEGe98KM/UKlSGdiSCC295JmOxEgi/THJbSHIuPsf9x7wXKlapYDSyITuRpU7C3UgMfS2I5nxjTazI5Ib4QwIgfaJYRq6aQB74uy1elTY0l11Nasajk9Qp0Ei8gtaPW3fGWzdIuwtsDuRHtPpgFXk3qhGlUBZ9Sp+EaFbLVKjU0DaSVJRbQoYExuD2mwnGJ4dwKk9RmdAlIKrbxIILASTNxED2xucxnKq5PQrBTU8qnIEx5pSmYnqATjNeKct5lMBQp0yYAJ0heU6ZFoAE9Im+DBsKB5uDxO2PiIc/wdFqQA3lqNRIJupNhLTf1g4ArcFLJrVG06ZFxPzA39xh3wCsyirTiEYwAb8w6kHcG4N72ONBWWaeokySbtAG+mCBMdBJwD5WQ1CTFz9XiZXgnA3EhSGkG3wkyNOzadpnfpijivDKigFle25K27XYErjXUKcX6GQIkgE26ep6EYBr5uqg5SfTmsfobE9jvGCX4gnxDOAAdzG5agVA5us79/SPywYuRsOYfU4PzuYAkGxn4o6dRtE++BxmF/sYo+b7iQl6NVKuKUVXSVIAXlteQDKtIEHUtz6jCzKFzWhFJNzCkg9x8JneNsbOrwVKK/8Ay3XX/wAKjdoj4ajGw+Qm5g2GI/4yyoaeXRaCEf7uxb1Lk6mMeuNOXyIwiolpeGszq8yq65aRBNSoQ3tppy46bgYtfhtIaS1SpV3kAadQMKeZizQQLSuC0ymq7AnuB3+V8F+SgXUNQIgAMOW5CxM7X2nC2zEmDy3oQc1tVOnTpq3lUmYKgOshusta99rDt6E5DIQzL5iFkMsuqSBcj0mwt69MXeDs4Kr1da6hTaVO0kswJI2sBA9BgPM+HvLdaiaW1MS1RidQvdDAidILTIkAzgBRYq3iUcW4hh5jkaQabeYulTN5BPxLEdNjv2OFufoK48tqlMKrMVI/iKttPQj54b08iF+00AWv3km2wkk4h/h4YDUSfef5k++JBk4n0mXDBfYmcz9BqSUNNUFqdpUkSoutpggRF4F8E8QzqVAwqKQywOU6tSzsG2PbfpYkYB4/W8uqUC7KI3NgCoHXbFGbqzlKWndHMf5SgYj21Hb1xSourkbmmIHic4XwtHUBdTOzXWCGJJMDczbqLY0HDWZMvWydQDmLKSz/AAzcEdB0uOovAxm8hRZFp1QXBYkypMwCVIkdbGR7YJd+aqVZrgaS/wAUCSem/WPXFHILZB3JnxOyFvEG4rlypEQhAIdjEi+354JbIu+VQgEKNI1agNQsDC7npcRF77jGh4fkchVXLmsaRbSS483YgMZPP2ubYR+KEhdVIoaBXykCtJVVZmub3adfsRjKrcaxtFT2gVXOqwleU/EbgW36SJwPxLnBKg/CHvAtsfnM29cW8apryGehCxJH2Y/TBXA+FVAhrHZtIMx3/ucDYUcoGLF8wjj5klqFTTWoCpCmGAsZPMSVBZoXYDt3GHeSylFMydbl/Lp+abakKwDNp7xtNvok8J1fLzStckB9puNJHQWuN8POEVxVzL+YwYoCylQby0kEbwtoUgDrAjCX8/aUcLYV9pbm+DnL5asqvLNUoEXJ0nzQZAO04S52k7MsODplpLDSZkFQGOoCPTeTGHPizPHQVCkAlGkyJ0HVpubb4Q5am8XKi/Rh+BtjkdgoMmyHgxBE9Rzb06LKiqLgA6D5hW63vYkabiO/pgml4laAGouQR10kWgGZE9J+c4CpobdI7SL/ANffFtIm1zIsZ9vpOOam7EV/qGXqd4rnmYrUpOUI+FAp33YsZ0kRYbC22BsvmmtrmHMi/wAJJMCOgJLX9R2xJ1GkBYUghnJKidC6V7aiSxb5HAGTpgAcxJD2BiJ3EDc9+sYd8ulFSlcwolu6hWbyzOegtB6WE2mY2MQbY8tVxbytvQfri01xYbyZMWsZGxvFzi1XYAXH0H6Yy/eJcqxu6naeUJPMes/Pe+DaVERa3T6bYHpIYgbDBtCiAVDtoB7g7d/bCma4AVnNCXZTLSwCkTPX9JGLPFj1BSVQbp+9PupIWInsxvifHOJqlA+Q0uIOtQABYj7RtcjbA3EOHtVo0Szs7lFZjcDTZtJ0m/KKlzPX0wOFbcM3UsbGcaV5lXhvIIlF6upw7AmEcadEnSdtP2XEmdiOmGFfJvqUF2ZKyOTbTBDKFcKZMnS09tW1yMGcG4fJpsrkRrUIQNBhnMtaYsGjbf7xxDxNQWnUyiTLhFEDVEamJaYMc4X5E/KhVsO3mdZDKPGpZl6ZVRqOogXPf1jE9QxWpnHo748qvM90KJn/ABQQroxi6xPc3IHywDW4Y1LLoz3DTUJuYlUjV2JNu1sbbLcLo15FdFdVUkAzvtNr7HCXxHIyrIFZiQAoCk6dJUkkgWsOu+LMT0FAnl5cYbI/2gfhyhqybhgSNbMpiLETKyLiZwLRpB80ENgDAPfl6j3A/sYL4XmSMko6gldMxHM343wrzGaWlmFq9AQYkdSZ/A4Pst+spVQPh6/f9ZojwNdLAtcgiyjqI/u2E/G65bLFVWRT/eFibtrCAiI3EjqbTg3K+IC/kdyQSbgdREjrtbqccqcPcrVBAh00rDACQbdLWifbC0tD6pKcSMLQS3PZFUTKiB/tE1z1hD9JIGKOFZovk6VNSC6zqAv9puwPe3ywfm87UXROkSCfvGFJBN7TytYb4W53iQZGkaCDEiFBFt4IMQfztbHUxAFQ1Zcbclk+G8DdKyvqVdKtFgWIIINrd8FcG4VUWpUqGoCKpnUN23v0jc9xhEvFXNRGapCKpgDcllCmSASAQJJ/DrhpwviEsjajdBCF1Ck6VRVEdjqJtO3YY1w4EBciO1ERjVyVOshPmGEJ1REiJkGVJ6YXHw+ylo1MRG7KTfYwI7fzwemXWlWqQQEzBOoExDwVKg2JJj5yIwFl6jEEU3gVNAYt0VVQH0mWb31DvhdkDRi8mFcn+JQ2TN7MJ7SDimnT0QNRJP3rn8t8OKHG2NXySt3dgDtCKdI2O8ggfLBwyFLUCU+pP540uV7iD8Ff0n95js2uo6VsZaehAGn89QOBcggBIUG4mZ23BsegYY0tXgrHMEhYpgHdhJMRZZMAkLue+EXFsgRVmmRA6gksbQZsAOm574qGQMOP5RRwuBJZmiRAIEWgdP0H4Y4tOws34frgSnWqEydMDvtteR1j9cEaav3h9B/24wAiJozd1MmNBFNUV7QWFrGY2MWnocZfiuUrvUqVGqU1GpabfHCLAOu4HIC2mRub9zj60clT+4n+kfpiByFP/hp/pHb2wgAqZ6IYe0+VVfCJA5MyHkWlTpNo3Una0YYHiDLpmjUOlRTbTogwrLqWWEg6uw2x9Ep5CmRemn+kfpiNXh1K/wC7T/Sv6Y0M3maeLamJoZmoEQGnpAMnS4JuSSNgLAkWJBnBXiXOCuVamlRXQQmp9NOQZ5gjcw36Y0o4bS/4Sf6V/TE6mRpweROn2R+mDGV1BGtzuK3e9TCItYgayvss/wA8Xoh3J2jfGrbI04PIn+kfpgWlk01xoWP8oxPVSjnM7WpK40sZG+5XuNxfrhI3FaZDL5TRspMuJuepkiYt2P13D5RJPIv+kYV08jTIrTTQ2j4RtBtttjVI3cAn2mNqZ6QyArTALkMAoiFOkco+9HzbEV4gWodAwJlmCyzMdRAm4VZiQO3TD/L8PpirTimg5x9kfpi7OUFJMqDvuB7Yp0B1JQzX3Mnw7JO9QCVEtqEkxJuNgYuN97/LGo4xxBMuESo2ttIJKARBJvJt0J+mOZmivl1RpEGJEC/Om+ABllNNiVWbdBgWIY7E4FlGjIZviJqJQab6yrKNhPmemx1AxgFqQEu1gFpkiNzDK143N8aL9nUU1hVH70bAf/zxUaC+XVGkRpFoH3zjeXtDC2u5mcnVZiPKV3PoJc2iBpE2j2N8PT4TqrSTUVLTBtJWQ0Fqmq2mJj1HWca3hmVQF1CqFKTpAETpF42nFimadQm5WY9Ntu2NLSeohp8Fqo2oqHpqDsqi2lhKgkzEj30j0hFwpizkmR5YJF41HVG0TsDvtbG7NUjNZdQSFbLgsoNiZYSRsT6nGdp0wrZggAEaYIERyrhTUJUjEyjhB11HsNILPMGTJdVWewEm3vh1UebzHXoMJPDlqTR/xCMMwd8Jf6o1WIE69SeuB6hBBH9nBFIcowNUOOE7kSIrzfDwdhN5/XAX+EH7x+pxoGP5HFQwYciJOJWNm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t1.gstatic.com/images?q=tbn:ANd9GcQPtTYVVrr2uZVuki4nmPyAPPQEgQgoylp_X0I98bU3cMK3p9Y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844824"/>
            <a:ext cx="4032448"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681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05172" y="188640"/>
            <a:ext cx="8229600" cy="2160240"/>
          </a:xfrm>
        </p:spPr>
        <p:txBody>
          <a:bodyPr>
            <a:normAutofit/>
          </a:bodyPr>
          <a:lstStyle/>
          <a:p>
            <a:pPr marL="0" indent="0" algn="ctr">
              <a:buNone/>
            </a:pPr>
            <a:r>
              <a:rPr lang="es-CO" sz="4000" b="1" dirty="0" smtClean="0">
                <a:solidFill>
                  <a:srgbClr val="FF0000"/>
                </a:solidFill>
              </a:rPr>
              <a:t>2</a:t>
            </a:r>
            <a:r>
              <a:rPr lang="es-CO" sz="2800" dirty="0"/>
              <a:t>. En cuanto a la vida, en este camino las restricciones, prohibiciones, etc. son las del hombre, las de alguna </a:t>
            </a:r>
            <a:r>
              <a:rPr lang="es-CO" sz="2800" dirty="0" smtClean="0"/>
              <a:t>religión que ha mezclado la verdad con las tradiciones humanas, </a:t>
            </a:r>
            <a:r>
              <a:rPr lang="es-CO" sz="2800" dirty="0"/>
              <a:t>las de la sociedad fluctuante</a:t>
            </a:r>
            <a:r>
              <a:rPr lang="es-CO" sz="2800" dirty="0" smtClean="0"/>
              <a:t>.</a:t>
            </a:r>
          </a:p>
        </p:txBody>
      </p:sp>
      <p:sp>
        <p:nvSpPr>
          <p:cNvPr id="5" name="4 Rectángulo"/>
          <p:cNvSpPr/>
          <p:nvPr/>
        </p:nvSpPr>
        <p:spPr>
          <a:xfrm>
            <a:off x="3010846" y="2708920"/>
            <a:ext cx="3001314" cy="4154984"/>
          </a:xfrm>
          <a:prstGeom prst="rect">
            <a:avLst/>
          </a:prstGeom>
        </p:spPr>
        <p:txBody>
          <a:bodyPr wrap="square">
            <a:spAutoFit/>
          </a:bodyPr>
          <a:lstStyle/>
          <a:p>
            <a:pPr algn="ctr"/>
            <a:r>
              <a:rPr lang="es-CO" dirty="0"/>
              <a:t> </a:t>
            </a:r>
            <a:r>
              <a:rPr lang="es-CO" sz="2400" dirty="0">
                <a:solidFill>
                  <a:srgbClr val="FF0000"/>
                </a:solidFill>
              </a:rPr>
              <a:t>Todos pueden seguir sus propios impulsos, deseos e inclinaciones carnales. Todos pueden quedarse con sus vicios, con su mal genio, con todos los deseos y prácticas carnales. Caminan sin cuidado. Pueden vagar como se </a:t>
            </a:r>
            <a:r>
              <a:rPr lang="es-CO" sz="2400" dirty="0" smtClean="0">
                <a:solidFill>
                  <a:srgbClr val="FF0000"/>
                </a:solidFill>
              </a:rPr>
              <a:t>quiera.</a:t>
            </a:r>
            <a:endParaRPr lang="es-CO" sz="2400" dirty="0">
              <a:solidFill>
                <a:srgbClr val="FF0000"/>
              </a:solidFill>
            </a:endParaRPr>
          </a:p>
        </p:txBody>
      </p:sp>
      <p:pic>
        <p:nvPicPr>
          <p:cNvPr id="9218" name="Picture 2" descr="http://t1.gstatic.com/images?q=tbn:ANd9GcQBMxWfuKtiEGmAnZSpp_x7t_QwUiPZ2pFbnXets0BVLZxGo90ry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85" y="2708920"/>
            <a:ext cx="2790825" cy="252028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t1.gstatic.com/images?q=tbn:ANd9GcSt2etmeGDrxok3zNchVhCr9Ysp6lc_7JtYQYmtHJArSSy9J2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2708920"/>
            <a:ext cx="2952328" cy="252028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79512" y="5358179"/>
            <a:ext cx="2808312" cy="1631216"/>
          </a:xfrm>
          <a:prstGeom prst="rect">
            <a:avLst/>
          </a:prstGeom>
        </p:spPr>
        <p:txBody>
          <a:bodyPr wrap="square">
            <a:spAutoFit/>
          </a:bodyPr>
          <a:lstStyle/>
          <a:p>
            <a:pPr algn="ctr"/>
            <a:r>
              <a:rPr lang="es-CO" sz="2000" dirty="0" smtClean="0"/>
              <a:t> </a:t>
            </a:r>
            <a:r>
              <a:rPr lang="es-CO" sz="2000" dirty="0"/>
              <a:t>La filosofía es "comamos y bebamos, porque mañana </a:t>
            </a:r>
            <a:r>
              <a:rPr lang="es-CO" sz="2000" dirty="0" smtClean="0"/>
              <a:t>moriremos«</a:t>
            </a:r>
          </a:p>
          <a:p>
            <a:pPr algn="ctr"/>
            <a:r>
              <a:rPr lang="es-CO" sz="2000" dirty="0" smtClean="0">
                <a:solidFill>
                  <a:srgbClr val="FF0000"/>
                </a:solidFill>
              </a:rPr>
              <a:t> </a:t>
            </a:r>
            <a:r>
              <a:rPr lang="es-CO" sz="2000" dirty="0">
                <a:solidFill>
                  <a:srgbClr val="FF0000"/>
                </a:solidFill>
              </a:rPr>
              <a:t>(1 Cor. 15:32).</a:t>
            </a:r>
            <a:br>
              <a:rPr lang="es-CO" sz="2000" dirty="0">
                <a:solidFill>
                  <a:srgbClr val="FF0000"/>
                </a:solidFill>
              </a:rPr>
            </a:br>
            <a:endParaRPr lang="es-CO" sz="2000" dirty="0">
              <a:solidFill>
                <a:srgbClr val="FF0000"/>
              </a:solidFill>
            </a:endParaRPr>
          </a:p>
        </p:txBody>
      </p:sp>
      <p:sp>
        <p:nvSpPr>
          <p:cNvPr id="7" name="6 Rectángulo"/>
          <p:cNvSpPr/>
          <p:nvPr/>
        </p:nvSpPr>
        <p:spPr>
          <a:xfrm>
            <a:off x="6012160" y="5358179"/>
            <a:ext cx="2952328" cy="1477328"/>
          </a:xfrm>
          <a:prstGeom prst="rect">
            <a:avLst/>
          </a:prstGeom>
        </p:spPr>
        <p:txBody>
          <a:bodyPr wrap="square">
            <a:spAutoFit/>
          </a:bodyPr>
          <a:lstStyle/>
          <a:p>
            <a:pPr algn="ctr"/>
            <a:r>
              <a:rPr lang="es-CO" dirty="0"/>
              <a:t>Esta </a:t>
            </a:r>
            <a:r>
              <a:rPr lang="es-CO" dirty="0" smtClean="0"/>
              <a:t>iglesia ha </a:t>
            </a:r>
            <a:r>
              <a:rPr lang="es-CO" dirty="0"/>
              <a:t>modificado en algunas </a:t>
            </a:r>
            <a:r>
              <a:rPr lang="es-CO" dirty="0" smtClean="0"/>
              <a:t>cosas lo mismo que sus hermanas, </a:t>
            </a:r>
            <a:r>
              <a:rPr lang="es-CO" dirty="0"/>
              <a:t>pero guarda el domingo impuesto por la iglesia </a:t>
            </a:r>
            <a:r>
              <a:rPr lang="es-CO" dirty="0" smtClean="0"/>
              <a:t>popular.</a:t>
            </a:r>
            <a:endParaRPr lang="es-CO" dirty="0"/>
          </a:p>
        </p:txBody>
      </p:sp>
    </p:spTree>
    <p:extLst>
      <p:ext uri="{BB962C8B-B14F-4D97-AF65-F5344CB8AC3E}">
        <p14:creationId xmlns:p14="http://schemas.microsoft.com/office/powerpoint/2010/main" val="3022597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 calcmode="lin" valueType="num">
                                      <p:cBhvr>
                                        <p:cTn id="12" dur="500" fill="hold"/>
                                        <p:tgtEl>
                                          <p:spTgt spid="9218"/>
                                        </p:tgtEl>
                                        <p:attrNameLst>
                                          <p:attrName>ppt_w</p:attrName>
                                        </p:attrNameLst>
                                      </p:cBhvr>
                                      <p:tavLst>
                                        <p:tav tm="0">
                                          <p:val>
                                            <p:fltVal val="0"/>
                                          </p:val>
                                        </p:tav>
                                        <p:tav tm="100000">
                                          <p:val>
                                            <p:strVal val="#ppt_w"/>
                                          </p:val>
                                        </p:tav>
                                      </p:tavLst>
                                    </p:anim>
                                    <p:anim calcmode="lin" valueType="num">
                                      <p:cBhvr>
                                        <p:cTn id="13" dur="500" fill="hold"/>
                                        <p:tgtEl>
                                          <p:spTgt spid="9218"/>
                                        </p:tgtEl>
                                        <p:attrNameLst>
                                          <p:attrName>ppt_h</p:attrName>
                                        </p:attrNameLst>
                                      </p:cBhvr>
                                      <p:tavLst>
                                        <p:tav tm="0">
                                          <p:val>
                                            <p:fltVal val="0"/>
                                          </p:val>
                                        </p:tav>
                                        <p:tav tm="100000">
                                          <p:val>
                                            <p:strVal val="#ppt_h"/>
                                          </p:val>
                                        </p:tav>
                                      </p:tavLst>
                                    </p:anim>
                                    <p:animEffect transition="in" filter="fade">
                                      <p:cBhvr>
                                        <p:cTn id="14" dur="500"/>
                                        <p:tgtEl>
                                          <p:spTgt spid="921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9220"/>
                                        </p:tgtEl>
                                        <p:attrNameLst>
                                          <p:attrName>style.visibility</p:attrName>
                                        </p:attrNameLst>
                                      </p:cBhvr>
                                      <p:to>
                                        <p:strVal val="visible"/>
                                      </p:to>
                                    </p:set>
                                    <p:anim calcmode="lin" valueType="num">
                                      <p:cBhvr>
                                        <p:cTn id="26" dur="1000" fill="hold"/>
                                        <p:tgtEl>
                                          <p:spTgt spid="9220"/>
                                        </p:tgtEl>
                                        <p:attrNameLst>
                                          <p:attrName>ppt_w</p:attrName>
                                        </p:attrNameLst>
                                      </p:cBhvr>
                                      <p:tavLst>
                                        <p:tav tm="0">
                                          <p:val>
                                            <p:fltVal val="0"/>
                                          </p:val>
                                        </p:tav>
                                        <p:tav tm="100000">
                                          <p:val>
                                            <p:strVal val="#ppt_w"/>
                                          </p:val>
                                        </p:tav>
                                      </p:tavLst>
                                    </p:anim>
                                    <p:anim calcmode="lin" valueType="num">
                                      <p:cBhvr>
                                        <p:cTn id="27" dur="1000" fill="hold"/>
                                        <p:tgtEl>
                                          <p:spTgt spid="9220"/>
                                        </p:tgtEl>
                                        <p:attrNameLst>
                                          <p:attrName>ppt_h</p:attrName>
                                        </p:attrNameLst>
                                      </p:cBhvr>
                                      <p:tavLst>
                                        <p:tav tm="0">
                                          <p:val>
                                            <p:fltVal val="0"/>
                                          </p:val>
                                        </p:tav>
                                        <p:tav tm="100000">
                                          <p:val>
                                            <p:strVal val="#ppt_h"/>
                                          </p:val>
                                        </p:tav>
                                      </p:tavLst>
                                    </p:anim>
                                    <p:anim calcmode="lin" valueType="num">
                                      <p:cBhvr>
                                        <p:cTn id="28" dur="1000" fill="hold"/>
                                        <p:tgtEl>
                                          <p:spTgt spid="9220"/>
                                        </p:tgtEl>
                                        <p:attrNameLst>
                                          <p:attrName>style.rotation</p:attrName>
                                        </p:attrNameLst>
                                      </p:cBhvr>
                                      <p:tavLst>
                                        <p:tav tm="0">
                                          <p:val>
                                            <p:fltVal val="90"/>
                                          </p:val>
                                        </p:tav>
                                        <p:tav tm="100000">
                                          <p:val>
                                            <p:fltVal val="0"/>
                                          </p:val>
                                        </p:tav>
                                      </p:tavLst>
                                    </p:anim>
                                    <p:animEffect transition="in" filter="fade">
                                      <p:cBhvr>
                                        <p:cTn id="29" dur="1000"/>
                                        <p:tgtEl>
                                          <p:spTgt spid="9220"/>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1000" fill="hold"/>
                                        <p:tgtEl>
                                          <p:spTgt spid="7"/>
                                        </p:tgtEl>
                                        <p:attrNameLst>
                                          <p:attrName>ppt_w</p:attrName>
                                        </p:attrNameLst>
                                      </p:cBhvr>
                                      <p:tavLst>
                                        <p:tav tm="0">
                                          <p:val>
                                            <p:fltVal val="0"/>
                                          </p:val>
                                        </p:tav>
                                        <p:tav tm="100000">
                                          <p:val>
                                            <p:strVal val="#ppt_w"/>
                                          </p:val>
                                        </p:tav>
                                      </p:tavLst>
                                    </p:anim>
                                    <p:anim calcmode="lin" valueType="num">
                                      <p:cBhvr>
                                        <p:cTn id="35" dur="1000" fill="hold"/>
                                        <p:tgtEl>
                                          <p:spTgt spid="7"/>
                                        </p:tgtEl>
                                        <p:attrNameLst>
                                          <p:attrName>ppt_h</p:attrName>
                                        </p:attrNameLst>
                                      </p:cBhvr>
                                      <p:tavLst>
                                        <p:tav tm="0">
                                          <p:val>
                                            <p:fltVal val="0"/>
                                          </p:val>
                                        </p:tav>
                                        <p:tav tm="100000">
                                          <p:val>
                                            <p:strVal val="#ppt_h"/>
                                          </p:val>
                                        </p:tav>
                                      </p:tavLst>
                                    </p:anim>
                                    <p:anim calcmode="lin" valueType="num">
                                      <p:cBhvr>
                                        <p:cTn id="36" dur="1000" fill="hold"/>
                                        <p:tgtEl>
                                          <p:spTgt spid="7"/>
                                        </p:tgtEl>
                                        <p:attrNameLst>
                                          <p:attrName>style.rotation</p:attrName>
                                        </p:attrNameLst>
                                      </p:cBhvr>
                                      <p:tavLst>
                                        <p:tav tm="0">
                                          <p:val>
                                            <p:fltVal val="90"/>
                                          </p:val>
                                        </p:tav>
                                        <p:tav tm="100000">
                                          <p:val>
                                            <p:fltVal val="0"/>
                                          </p:val>
                                        </p:tav>
                                      </p:tavLst>
                                    </p:anim>
                                    <p:animEffect transition="in" filter="fade">
                                      <p:cBhvr>
                                        <p:cTn id="3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648072"/>
          </a:xfrm>
        </p:spPr>
        <p:txBody>
          <a:bodyPr>
            <a:normAutofit/>
          </a:bodyPr>
          <a:lstStyle/>
          <a:p>
            <a:pPr marL="0" indent="0">
              <a:buNone/>
            </a:pPr>
            <a:r>
              <a:rPr lang="es-CO" b="1" i="1" u="sng" dirty="0" smtClean="0"/>
              <a:t>Muchos </a:t>
            </a:r>
            <a:r>
              <a:rPr lang="es-CO" b="1" i="1" u="sng" dirty="0"/>
              <a:t>son los que entran por la puerta ancha</a:t>
            </a:r>
            <a:r>
              <a:rPr lang="es-CO" b="1" u="sng" dirty="0"/>
              <a:t>. </a:t>
            </a:r>
            <a:endParaRPr lang="es-CO" dirty="0"/>
          </a:p>
        </p:txBody>
      </p:sp>
      <p:pic>
        <p:nvPicPr>
          <p:cNvPr id="1026" name="Picture 2" descr="http://t2.gstatic.com/images?q=tbn:ANd9GcRvhr6bFk24BDzH2bx3GpJzt3nnX8qKr2GYgDwnFZjwiZhT7Mju_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340768"/>
            <a:ext cx="3744416" cy="302433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1556792"/>
            <a:ext cx="4680520" cy="3108543"/>
          </a:xfrm>
          <a:prstGeom prst="rect">
            <a:avLst/>
          </a:prstGeom>
        </p:spPr>
        <p:txBody>
          <a:bodyPr wrap="square">
            <a:spAutoFit/>
          </a:bodyPr>
          <a:lstStyle/>
          <a:p>
            <a:pPr algn="ctr"/>
            <a:r>
              <a:rPr lang="es-CO" sz="2800" dirty="0"/>
              <a:t>Es el camino popular. Hay muchos acompañantes. El lenguaje de los del camino ancho es, "</a:t>
            </a:r>
            <a:r>
              <a:rPr lang="es-CO" sz="2800" i="1" dirty="0">
                <a:latin typeface="Agency FB" pitchFamily="34" charset="0"/>
              </a:rPr>
              <a:t>Ven con nosotros ... hallaremos riquezas de toda clase ... echa tu suerte con nosotros; tengamos todos una bolsa</a:t>
            </a:r>
            <a:r>
              <a:rPr lang="es-CO" sz="2800" dirty="0"/>
              <a:t>" </a:t>
            </a:r>
            <a:r>
              <a:rPr lang="es-CO" sz="2800" dirty="0">
                <a:solidFill>
                  <a:srgbClr val="FF0000"/>
                </a:solidFill>
              </a:rPr>
              <a:t>(Prov. 1:11-14). </a:t>
            </a:r>
            <a:endParaRPr lang="es-CO" sz="2800" dirty="0">
              <a:solidFill>
                <a:srgbClr val="FF0000"/>
              </a:solidFill>
            </a:endParaRPr>
          </a:p>
        </p:txBody>
      </p:sp>
      <p:sp>
        <p:nvSpPr>
          <p:cNvPr id="5" name="4 Rectángulo"/>
          <p:cNvSpPr/>
          <p:nvPr/>
        </p:nvSpPr>
        <p:spPr>
          <a:xfrm>
            <a:off x="395536" y="5013176"/>
            <a:ext cx="8424936" cy="1815882"/>
          </a:xfrm>
          <a:prstGeom prst="rect">
            <a:avLst/>
          </a:prstGeom>
        </p:spPr>
        <p:txBody>
          <a:bodyPr wrap="square">
            <a:spAutoFit/>
          </a:bodyPr>
          <a:lstStyle/>
          <a:p>
            <a:r>
              <a:rPr lang="es-CO" sz="2800" dirty="0"/>
              <a:t>No oyen la voz que dice, "</a:t>
            </a:r>
            <a:r>
              <a:rPr lang="es-CO" sz="2800" b="1" dirty="0">
                <a:latin typeface="Agency FB" pitchFamily="34" charset="0"/>
              </a:rPr>
              <a:t>No seguirás a los muchos para hacer mal</a:t>
            </a:r>
            <a:r>
              <a:rPr lang="es-CO" sz="2800" dirty="0"/>
              <a:t>"</a:t>
            </a:r>
            <a:r>
              <a:rPr lang="es-CO" sz="2800" dirty="0">
                <a:solidFill>
                  <a:srgbClr val="FF0000"/>
                </a:solidFill>
              </a:rPr>
              <a:t> </a:t>
            </a:r>
            <a:r>
              <a:rPr lang="es-CO" sz="2800" dirty="0" smtClean="0">
                <a:solidFill>
                  <a:srgbClr val="FF0000"/>
                </a:solidFill>
              </a:rPr>
              <a:t>(Lea Ex</a:t>
            </a:r>
            <a:r>
              <a:rPr lang="es-CO" sz="2800" dirty="0">
                <a:solidFill>
                  <a:srgbClr val="FF0000"/>
                </a:solidFill>
              </a:rPr>
              <a:t>. 23:2; 1 Cor. 15:33)</a:t>
            </a:r>
            <a:r>
              <a:rPr lang="es-CO" sz="2800" dirty="0"/>
              <a:t>. </a:t>
            </a:r>
            <a:r>
              <a:rPr lang="es-CO" sz="2800" dirty="0" smtClean="0"/>
              <a:t>Este </a:t>
            </a:r>
            <a:r>
              <a:rPr lang="es-CO" sz="2800" dirty="0"/>
              <a:t>camino </a:t>
            </a:r>
            <a:r>
              <a:rPr lang="es-CO" sz="2800" dirty="0" smtClean="0"/>
              <a:t>es muy </a:t>
            </a:r>
            <a:r>
              <a:rPr lang="es-CO" sz="2800" dirty="0"/>
              <a:t>atractivo, deseable y facilísimo. Tiene mucho que ofrecer. Hay muchos placeres. </a:t>
            </a:r>
            <a:endParaRPr lang="es-CO" sz="2800" dirty="0"/>
          </a:p>
        </p:txBody>
      </p:sp>
    </p:spTree>
    <p:extLst>
      <p:ext uri="{BB962C8B-B14F-4D97-AF65-F5344CB8AC3E}">
        <p14:creationId xmlns:p14="http://schemas.microsoft.com/office/powerpoint/2010/main" val="349070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474840" cy="3672407"/>
          </a:xfrm>
        </p:spPr>
        <p:txBody>
          <a:bodyPr>
            <a:noAutofit/>
          </a:bodyPr>
          <a:lstStyle/>
          <a:p>
            <a:pPr marL="0" indent="0" algn="ctr">
              <a:buNone/>
            </a:pPr>
            <a:r>
              <a:rPr lang="es-CO" b="1" i="1" dirty="0" smtClean="0"/>
              <a:t>Pero </a:t>
            </a:r>
            <a:r>
              <a:rPr lang="es-CO" b="1" i="1" dirty="0"/>
              <a:t>también hay una gran desventaja</a:t>
            </a:r>
            <a:r>
              <a:rPr lang="es-CO" sz="2800" dirty="0"/>
              <a:t>. Todo camino tiene su fin, su destino. A los caminantes en el camino ancho no les gusta pensar en esto. Su filosofía es "que termine donde </a:t>
            </a:r>
            <a:r>
              <a:rPr lang="es-CO" sz="2800" dirty="0" smtClean="0"/>
              <a:t>terminare, no </a:t>
            </a:r>
            <a:r>
              <a:rPr lang="es-CO" dirty="0" smtClean="0"/>
              <a:t>importa</a:t>
            </a:r>
            <a:r>
              <a:rPr lang="es-CO" sz="2800" dirty="0" smtClean="0"/>
              <a:t>". </a:t>
            </a:r>
            <a:endParaRPr lang="es-CO" sz="2800" dirty="0"/>
          </a:p>
        </p:txBody>
      </p:sp>
      <p:pic>
        <p:nvPicPr>
          <p:cNvPr id="4" name="Picture 6" descr="http://t1.gstatic.com/images?q=tbn:ANd9GcQPtTYVVrr2uZVuki4nmPyAPPQEgQgoylp_X0I98bU3cMK3p9Y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1552" y="19748"/>
            <a:ext cx="4032448" cy="405732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520" y="4869160"/>
            <a:ext cx="8568952" cy="1384995"/>
          </a:xfrm>
          <a:prstGeom prst="rect">
            <a:avLst/>
          </a:prstGeom>
        </p:spPr>
        <p:txBody>
          <a:bodyPr wrap="square">
            <a:spAutoFit/>
          </a:bodyPr>
          <a:lstStyle/>
          <a:p>
            <a:pPr algn="ctr"/>
            <a:r>
              <a:rPr lang="es-CO" sz="2800" dirty="0"/>
              <a:t>Creen que el placer vale la pena, que pagarán después. Pero ¡qué precio tienen que pagar! El camino ancho lleva a la perdición </a:t>
            </a:r>
            <a:r>
              <a:rPr lang="es-CO" sz="2800" dirty="0" smtClean="0"/>
              <a:t>eterna, al lago de fuego.</a:t>
            </a:r>
            <a:endParaRPr lang="es-CO" sz="2800" dirty="0"/>
          </a:p>
        </p:txBody>
      </p:sp>
    </p:spTree>
    <p:extLst>
      <p:ext uri="{BB962C8B-B14F-4D97-AF65-F5344CB8AC3E}">
        <p14:creationId xmlns:p14="http://schemas.microsoft.com/office/powerpoint/2010/main" val="200575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p:spPr>
        <p:txBody>
          <a:bodyPr>
            <a:normAutofit fontScale="90000"/>
          </a:bodyPr>
          <a:lstStyle/>
          <a:p>
            <a:r>
              <a:rPr lang="es-CO" b="1" dirty="0" smtClean="0"/>
              <a:t/>
            </a:r>
            <a:br>
              <a:rPr lang="es-CO" b="1" dirty="0" smtClean="0"/>
            </a:br>
            <a:r>
              <a:rPr lang="es-CO" b="1" dirty="0"/>
              <a:t/>
            </a:r>
            <a:br>
              <a:rPr lang="es-CO" b="1" dirty="0"/>
            </a:br>
            <a:r>
              <a:rPr lang="es-CO" b="1" dirty="0" smtClean="0"/>
              <a:t>Preguntas </a:t>
            </a:r>
            <a:r>
              <a:rPr lang="es-CO" b="1" dirty="0"/>
              <a:t>sobre Mateo 7:13, 14</a:t>
            </a:r>
            <a:r>
              <a:rPr lang="es-CO" dirty="0"/>
              <a:t/>
            </a:r>
            <a:br>
              <a:rPr lang="es-CO" dirty="0"/>
            </a:br>
            <a:r>
              <a:rPr lang="es-CO" dirty="0"/>
              <a:t/>
            </a:r>
            <a:br>
              <a:rPr lang="es-CO" dirty="0"/>
            </a:br>
            <a:endParaRPr lang="es-CO" dirty="0"/>
          </a:p>
        </p:txBody>
      </p:sp>
      <p:sp>
        <p:nvSpPr>
          <p:cNvPr id="3" name="2 Marcador de contenido"/>
          <p:cNvSpPr>
            <a:spLocks noGrp="1"/>
          </p:cNvSpPr>
          <p:nvPr>
            <p:ph idx="1"/>
          </p:nvPr>
        </p:nvSpPr>
        <p:spPr>
          <a:xfrm>
            <a:off x="457200" y="1268760"/>
            <a:ext cx="8229600" cy="5400600"/>
          </a:xfrm>
        </p:spPr>
        <p:txBody>
          <a:bodyPr>
            <a:normAutofit fontScale="70000" lnSpcReduction="20000"/>
          </a:bodyPr>
          <a:lstStyle/>
          <a:p>
            <a:r>
              <a:rPr lang="es-CO" dirty="0"/>
              <a:t> </a:t>
            </a:r>
            <a:r>
              <a:rPr lang="es-CO" dirty="0" smtClean="0"/>
              <a:t>         </a:t>
            </a:r>
            <a:r>
              <a:rPr lang="es-CO" sz="3400" b="1" dirty="0" smtClean="0">
                <a:solidFill>
                  <a:srgbClr val="FF0000"/>
                </a:solidFill>
              </a:rPr>
              <a:t>1</a:t>
            </a:r>
            <a:r>
              <a:rPr lang="es-CO" dirty="0"/>
              <a:t>. Este texto requiere tres decisiones. ¿Cuáles son?</a:t>
            </a:r>
          </a:p>
          <a:p>
            <a:r>
              <a:rPr lang="es-CO" dirty="0"/>
              <a:t>          </a:t>
            </a:r>
            <a:r>
              <a:rPr lang="es-CO" sz="3400" b="1" dirty="0">
                <a:solidFill>
                  <a:srgbClr val="FF0000"/>
                </a:solidFill>
              </a:rPr>
              <a:t>2</a:t>
            </a:r>
            <a:r>
              <a:rPr lang="es-CO" dirty="0"/>
              <a:t>. ¿Según </a:t>
            </a:r>
            <a:r>
              <a:rPr lang="es-CO" dirty="0">
                <a:solidFill>
                  <a:srgbClr val="FF0000"/>
                </a:solidFill>
              </a:rPr>
              <a:t>Deut. 30:15, 19</a:t>
            </a:r>
            <a:r>
              <a:rPr lang="es-CO" dirty="0"/>
              <a:t> los israelitas tenían que escoger entre qué cosas?</a:t>
            </a:r>
          </a:p>
          <a:p>
            <a:r>
              <a:rPr lang="es-CO" dirty="0"/>
              <a:t>          </a:t>
            </a:r>
            <a:r>
              <a:rPr lang="es-CO" sz="3400" b="1" dirty="0">
                <a:solidFill>
                  <a:srgbClr val="FF0000"/>
                </a:solidFill>
              </a:rPr>
              <a:t>3</a:t>
            </a:r>
            <a:r>
              <a:rPr lang="es-CO" dirty="0"/>
              <a:t>. ¿Qué indican las palabras "estrecha" y "angosto"?</a:t>
            </a:r>
          </a:p>
          <a:p>
            <a:r>
              <a:rPr lang="es-CO" dirty="0"/>
              <a:t>          </a:t>
            </a:r>
            <a:r>
              <a:rPr lang="es-CO" sz="3400" b="1" dirty="0">
                <a:solidFill>
                  <a:srgbClr val="FF0000"/>
                </a:solidFill>
              </a:rPr>
              <a:t>4</a:t>
            </a:r>
            <a:r>
              <a:rPr lang="es-CO" dirty="0"/>
              <a:t>. En </a:t>
            </a:r>
            <a:r>
              <a:rPr lang="es-CO" dirty="0">
                <a:solidFill>
                  <a:srgbClr val="FF0000"/>
                </a:solidFill>
              </a:rPr>
              <a:t>1 Cor. 9:24-27 </a:t>
            </a:r>
            <a:r>
              <a:rPr lang="es-CO" dirty="0"/>
              <a:t>¿a qué clase de actividades se compara la vida cristiana?</a:t>
            </a:r>
          </a:p>
          <a:p>
            <a:r>
              <a:rPr lang="es-CO" dirty="0"/>
              <a:t>          </a:t>
            </a:r>
            <a:r>
              <a:rPr lang="es-CO" sz="3400" b="1" dirty="0">
                <a:solidFill>
                  <a:srgbClr val="FF0000"/>
                </a:solidFill>
              </a:rPr>
              <a:t>5</a:t>
            </a:r>
            <a:r>
              <a:rPr lang="es-CO" dirty="0"/>
              <a:t>. ¿En </a:t>
            </a:r>
            <a:r>
              <a:rPr lang="es-CO" dirty="0">
                <a:solidFill>
                  <a:srgbClr val="FF0000"/>
                </a:solidFill>
              </a:rPr>
              <a:t>1 Tim. 6:12; 2 Tim. 4:7</a:t>
            </a:r>
            <a:r>
              <a:rPr lang="es-CO" dirty="0"/>
              <a:t> la vida cristiana, y mayormente el trabajo del evangelista, se compara con qué?</a:t>
            </a:r>
          </a:p>
          <a:p>
            <a:r>
              <a:rPr lang="es-CO" dirty="0"/>
              <a:t>          </a:t>
            </a:r>
            <a:r>
              <a:rPr lang="es-CO" sz="3400" b="1" dirty="0">
                <a:solidFill>
                  <a:srgbClr val="FF0000"/>
                </a:solidFill>
              </a:rPr>
              <a:t>6</a:t>
            </a:r>
            <a:r>
              <a:rPr lang="es-CO" dirty="0"/>
              <a:t>. ¿Qué dice Pedro acerca de la salvación del justo en </a:t>
            </a:r>
            <a:r>
              <a:rPr lang="es-CO" dirty="0">
                <a:solidFill>
                  <a:srgbClr val="FF0000"/>
                </a:solidFill>
              </a:rPr>
              <a:t>1 Ped. 4:18?</a:t>
            </a:r>
          </a:p>
          <a:p>
            <a:r>
              <a:rPr lang="es-CO" dirty="0"/>
              <a:t>          </a:t>
            </a:r>
            <a:r>
              <a:rPr lang="es-CO" sz="3400" b="1" dirty="0">
                <a:solidFill>
                  <a:srgbClr val="FF0000"/>
                </a:solidFill>
              </a:rPr>
              <a:t>7</a:t>
            </a:r>
            <a:r>
              <a:rPr lang="es-CO" dirty="0"/>
              <a:t>. ¿Por qué dice Jesús que su yugo es fácil y su carga ligera? </a:t>
            </a:r>
            <a:r>
              <a:rPr lang="es-CO" dirty="0">
                <a:solidFill>
                  <a:srgbClr val="FF0000"/>
                </a:solidFill>
              </a:rPr>
              <a:t>Mat. 11:30.</a:t>
            </a:r>
          </a:p>
          <a:p>
            <a:r>
              <a:rPr lang="es-CO" dirty="0"/>
              <a:t>          </a:t>
            </a:r>
            <a:r>
              <a:rPr lang="es-CO" sz="3400" b="1" dirty="0">
                <a:solidFill>
                  <a:srgbClr val="FF0000"/>
                </a:solidFill>
              </a:rPr>
              <a:t>8</a:t>
            </a:r>
            <a:r>
              <a:rPr lang="es-CO" dirty="0"/>
              <a:t>. ¿Por qué dice </a:t>
            </a:r>
            <a:r>
              <a:rPr lang="es-CO" dirty="0">
                <a:solidFill>
                  <a:srgbClr val="FF0000"/>
                </a:solidFill>
              </a:rPr>
              <a:t>1 </a:t>
            </a:r>
            <a:r>
              <a:rPr lang="es-CO" dirty="0" smtClean="0">
                <a:solidFill>
                  <a:srgbClr val="FF0000"/>
                </a:solidFill>
              </a:rPr>
              <a:t>Juan </a:t>
            </a:r>
            <a:r>
              <a:rPr lang="es-CO" dirty="0">
                <a:solidFill>
                  <a:srgbClr val="FF0000"/>
                </a:solidFill>
              </a:rPr>
              <a:t>5:3</a:t>
            </a:r>
            <a:r>
              <a:rPr lang="es-CO" dirty="0"/>
              <a:t> que los mandamientos del Señor no son gravosos?</a:t>
            </a:r>
          </a:p>
          <a:p>
            <a:r>
              <a:rPr lang="es-CO" dirty="0"/>
              <a:t>          </a:t>
            </a:r>
            <a:r>
              <a:rPr lang="es-CO" sz="3400" b="1" dirty="0">
                <a:solidFill>
                  <a:srgbClr val="FF0000"/>
                </a:solidFill>
              </a:rPr>
              <a:t>9</a:t>
            </a:r>
            <a:r>
              <a:rPr lang="es-CO" dirty="0"/>
              <a:t>. Según </a:t>
            </a:r>
            <a:r>
              <a:rPr lang="es-CO" dirty="0">
                <a:solidFill>
                  <a:srgbClr val="FF0000"/>
                </a:solidFill>
              </a:rPr>
              <a:t>Mat. 16:24; Luc. 9:23</a:t>
            </a:r>
            <a:r>
              <a:rPr lang="es-CO" dirty="0"/>
              <a:t> ¿qué requiere Jesús de sus discípulos?</a:t>
            </a:r>
          </a:p>
          <a:p>
            <a:endParaRPr lang="es-CO" dirty="0"/>
          </a:p>
        </p:txBody>
      </p:sp>
    </p:spTree>
    <p:extLst>
      <p:ext uri="{BB962C8B-B14F-4D97-AF65-F5344CB8AC3E}">
        <p14:creationId xmlns:p14="http://schemas.microsoft.com/office/powerpoint/2010/main" val="253015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calcmode="lin" valueType="num">
                                      <p:cBhvr>
                                        <p:cTn id="7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8229600" cy="6336704"/>
          </a:xfrm>
        </p:spPr>
        <p:txBody>
          <a:bodyPr>
            <a:normAutofit fontScale="77500" lnSpcReduction="20000"/>
          </a:bodyPr>
          <a:lstStyle/>
          <a:p>
            <a:pPr marL="0" indent="0">
              <a:buNone/>
            </a:pPr>
            <a:r>
              <a:rPr lang="es-CO" dirty="0"/>
              <a:t>                                                                                                                               </a:t>
            </a:r>
            <a:r>
              <a:rPr lang="es-CO" b="1" dirty="0" smtClean="0">
                <a:solidFill>
                  <a:srgbClr val="FF0000"/>
                </a:solidFill>
              </a:rPr>
              <a:t>10</a:t>
            </a:r>
            <a:r>
              <a:rPr lang="es-CO" dirty="0"/>
              <a:t>. Nómbrense varios textos que requieren el arrepentimiento. ¿Qué significa este mandamiento, y por qué es tan difícil obedecerlo?</a:t>
            </a:r>
          </a:p>
          <a:p>
            <a:r>
              <a:rPr lang="es-CO" dirty="0"/>
              <a:t>          </a:t>
            </a:r>
            <a:r>
              <a:rPr lang="es-CO" b="1" dirty="0">
                <a:solidFill>
                  <a:srgbClr val="FF0000"/>
                </a:solidFill>
              </a:rPr>
              <a:t>11</a:t>
            </a:r>
            <a:r>
              <a:rPr lang="es-CO" dirty="0"/>
              <a:t>. ¿</a:t>
            </a:r>
            <a:r>
              <a:rPr lang="es-CO" dirty="0">
                <a:solidFill>
                  <a:srgbClr val="FF0000"/>
                </a:solidFill>
              </a:rPr>
              <a:t>Mateo 5:1-10</a:t>
            </a:r>
            <a:r>
              <a:rPr lang="es-CO" dirty="0"/>
              <a:t> requiere cambio de qué?</a:t>
            </a:r>
          </a:p>
          <a:p>
            <a:r>
              <a:rPr lang="es-CO" dirty="0"/>
              <a:t>         </a:t>
            </a:r>
            <a:r>
              <a:rPr lang="es-CO" b="1" dirty="0">
                <a:solidFill>
                  <a:srgbClr val="FF0000"/>
                </a:solidFill>
              </a:rPr>
              <a:t> 12</a:t>
            </a:r>
            <a:r>
              <a:rPr lang="es-CO" dirty="0"/>
              <a:t>. ¿Era fácil para los judíos cambiar de religión? ¿Es fácil ahora?</a:t>
            </a:r>
          </a:p>
          <a:p>
            <a:r>
              <a:rPr lang="es-CO" dirty="0"/>
              <a:t>          </a:t>
            </a:r>
            <a:r>
              <a:rPr lang="es-CO" b="1" dirty="0">
                <a:solidFill>
                  <a:srgbClr val="FF0000"/>
                </a:solidFill>
              </a:rPr>
              <a:t>13</a:t>
            </a:r>
            <a:r>
              <a:rPr lang="es-CO" dirty="0"/>
              <a:t>. La gente que está mal en su matrimonio tiene que cambiar. ¿Dirán ellos que el camino es ancho o angosto?</a:t>
            </a:r>
          </a:p>
          <a:p>
            <a:r>
              <a:rPr lang="es-CO" dirty="0"/>
              <a:t>          </a:t>
            </a:r>
            <a:r>
              <a:rPr lang="es-CO" b="1" dirty="0">
                <a:solidFill>
                  <a:srgbClr val="FF0000"/>
                </a:solidFill>
              </a:rPr>
              <a:t>14</a:t>
            </a:r>
            <a:r>
              <a:rPr lang="es-CO" dirty="0"/>
              <a:t>. Según </a:t>
            </a:r>
            <a:r>
              <a:rPr lang="es-CO" dirty="0" smtClean="0">
                <a:solidFill>
                  <a:srgbClr val="FF0000"/>
                </a:solidFill>
              </a:rPr>
              <a:t>Juan</a:t>
            </a:r>
            <a:r>
              <a:rPr lang="es-CO" dirty="0">
                <a:solidFill>
                  <a:srgbClr val="FF0000"/>
                </a:solidFill>
              </a:rPr>
              <a:t>. 12:42</a:t>
            </a:r>
            <a:r>
              <a:rPr lang="es-CO" dirty="0"/>
              <a:t> ¿era fácil para todos confesar a Cristo?</a:t>
            </a:r>
          </a:p>
          <a:p>
            <a:r>
              <a:rPr lang="es-CO" dirty="0"/>
              <a:t>          </a:t>
            </a:r>
            <a:r>
              <a:rPr lang="es-CO" b="1" dirty="0">
                <a:solidFill>
                  <a:srgbClr val="FF0000"/>
                </a:solidFill>
              </a:rPr>
              <a:t>15</a:t>
            </a:r>
            <a:r>
              <a:rPr lang="es-CO" dirty="0"/>
              <a:t>. Según </a:t>
            </a:r>
            <a:r>
              <a:rPr lang="es-CO" dirty="0">
                <a:solidFill>
                  <a:srgbClr val="FF0000"/>
                </a:solidFill>
              </a:rPr>
              <a:t>Luc. 7:30</a:t>
            </a:r>
            <a:r>
              <a:rPr lang="es-CO" dirty="0"/>
              <a:t> ¿era fácil aceptar el bautismo?</a:t>
            </a:r>
          </a:p>
          <a:p>
            <a:r>
              <a:rPr lang="es-CO" dirty="0"/>
              <a:t>          </a:t>
            </a:r>
            <a:r>
              <a:rPr lang="es-CO" b="1" dirty="0">
                <a:solidFill>
                  <a:srgbClr val="FF0000"/>
                </a:solidFill>
              </a:rPr>
              <a:t>16</a:t>
            </a:r>
            <a:r>
              <a:rPr lang="es-CO" dirty="0"/>
              <a:t>. Según </a:t>
            </a:r>
            <a:r>
              <a:rPr lang="es-CO" dirty="0">
                <a:solidFill>
                  <a:srgbClr val="FF0000"/>
                </a:solidFill>
              </a:rPr>
              <a:t>Mat. 16:18</a:t>
            </a:r>
            <a:r>
              <a:rPr lang="es-CO" dirty="0"/>
              <a:t> ¿cuántas iglesias iba a edificar Jesús?</a:t>
            </a:r>
          </a:p>
          <a:p>
            <a:r>
              <a:rPr lang="es-CO" dirty="0"/>
              <a:t>          </a:t>
            </a:r>
            <a:r>
              <a:rPr lang="es-CO" b="1" dirty="0">
                <a:solidFill>
                  <a:srgbClr val="FF0000"/>
                </a:solidFill>
              </a:rPr>
              <a:t>17</a:t>
            </a:r>
            <a:r>
              <a:rPr lang="es-CO" dirty="0"/>
              <a:t>. Muchos textos requieren la santidad (o santificación). ¿Qué significa esta palabra? Es siempre fácil "perfeccionar" la santidad? </a:t>
            </a:r>
            <a:r>
              <a:rPr lang="es-CO" dirty="0">
                <a:solidFill>
                  <a:srgbClr val="FF0000"/>
                </a:solidFill>
              </a:rPr>
              <a:t>2 Cor. 7:1</a:t>
            </a:r>
            <a:r>
              <a:rPr lang="es-CO" dirty="0"/>
              <a:t>.</a:t>
            </a:r>
          </a:p>
          <a:p>
            <a:r>
              <a:rPr lang="es-CO" dirty="0"/>
              <a:t>          </a:t>
            </a:r>
            <a:r>
              <a:rPr lang="es-CO" b="1" dirty="0">
                <a:solidFill>
                  <a:srgbClr val="FF0000"/>
                </a:solidFill>
              </a:rPr>
              <a:t>18</a:t>
            </a:r>
            <a:r>
              <a:rPr lang="es-CO" dirty="0"/>
              <a:t>. ¿Cuál es la gran desventaja del camino ancho?</a:t>
            </a:r>
          </a:p>
          <a:p>
            <a:endParaRPr lang="es-CO" dirty="0"/>
          </a:p>
        </p:txBody>
      </p:sp>
    </p:spTree>
    <p:extLst>
      <p:ext uri="{BB962C8B-B14F-4D97-AF65-F5344CB8AC3E}">
        <p14:creationId xmlns:p14="http://schemas.microsoft.com/office/powerpoint/2010/main" val="1973882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calcmode="lin" valueType="num">
                                      <p:cBhvr>
                                        <p:cTn id="7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Recuerda: Cristo viene, </a:t>
            </a:r>
            <a:r>
              <a:rPr lang="es-CO" dirty="0" smtClean="0"/>
              <a:t>prepárate.</a:t>
            </a:r>
            <a:endParaRPr lang="es-CO" dirty="0"/>
          </a:p>
        </p:txBody>
      </p:sp>
      <p:pic>
        <p:nvPicPr>
          <p:cNvPr id="1026" name="Picture 2" descr="http://sphotos-a.xx.fbcdn.net/hphotos-frc1/374431_457755467594889_260366356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484784"/>
            <a:ext cx="8424936" cy="396044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5445224"/>
            <a:ext cx="9144000" cy="1569660"/>
          </a:xfrm>
          <a:prstGeom prst="rect">
            <a:avLst/>
          </a:prstGeom>
        </p:spPr>
        <p:txBody>
          <a:bodyPr wrap="square">
            <a:spAutoFit/>
          </a:bodyPr>
          <a:lstStyle/>
          <a:p>
            <a:pPr algn="ctr"/>
            <a:r>
              <a:rPr lang="es-CO" sz="2400" b="1" i="1" dirty="0">
                <a:solidFill>
                  <a:srgbClr val="FF0000"/>
                </a:solidFill>
              </a:rPr>
              <a:t>Mi deseo y oración es que Dios te ayude a tomar la mejor </a:t>
            </a:r>
            <a:r>
              <a:rPr lang="es-CO" sz="2400" b="1" i="1" dirty="0" smtClean="0">
                <a:solidFill>
                  <a:srgbClr val="FF0000"/>
                </a:solidFill>
              </a:rPr>
              <a:t>decisión </a:t>
            </a:r>
            <a:r>
              <a:rPr lang="es-CO" sz="2400" b="1" i="1" dirty="0">
                <a:solidFill>
                  <a:srgbClr val="FF0000"/>
                </a:solidFill>
              </a:rPr>
              <a:t>de tu vida, </a:t>
            </a:r>
            <a:r>
              <a:rPr lang="es-CO" sz="2400" b="1" i="1" dirty="0" smtClean="0">
                <a:solidFill>
                  <a:srgbClr val="FF0000"/>
                </a:solidFill>
              </a:rPr>
              <a:t>transitar </a:t>
            </a:r>
            <a:r>
              <a:rPr lang="es-CO" sz="2400" b="1" i="1" dirty="0">
                <a:solidFill>
                  <a:srgbClr val="FF0000"/>
                </a:solidFill>
              </a:rPr>
              <a:t>por el camino angosto. Cristo te está esperando en la Canaán celestial para darte la </a:t>
            </a:r>
            <a:r>
              <a:rPr lang="es-CO" sz="2400" b="1" i="1" dirty="0" smtClean="0">
                <a:solidFill>
                  <a:srgbClr val="FF0000"/>
                </a:solidFill>
              </a:rPr>
              <a:t>bienvenida. </a:t>
            </a:r>
            <a:r>
              <a:rPr lang="es-CO" sz="2400" b="1" i="1" dirty="0">
                <a:solidFill>
                  <a:srgbClr val="FF0000"/>
                </a:solidFill>
              </a:rPr>
              <a:t>Que Dios te bendiga, En el nombre de Cristo Jesús. Amen.  </a:t>
            </a:r>
            <a:endParaRPr lang="es-CO" sz="2400" b="1" i="1" dirty="0">
              <a:solidFill>
                <a:srgbClr val="FF0000"/>
              </a:solidFill>
            </a:endParaRPr>
          </a:p>
        </p:txBody>
      </p:sp>
    </p:spTree>
    <p:extLst>
      <p:ext uri="{BB962C8B-B14F-4D97-AF65-F5344CB8AC3E}">
        <p14:creationId xmlns:p14="http://schemas.microsoft.com/office/powerpoint/2010/main" val="3616913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wipe(down)">
                                      <p:cBhvr>
                                        <p:cTn id="15" dur="580">
                                          <p:stCondLst>
                                            <p:cond delay="0"/>
                                          </p:stCondLst>
                                        </p:cTn>
                                        <p:tgtEl>
                                          <p:spTgt spid="1026"/>
                                        </p:tgtEl>
                                      </p:cBhvr>
                                    </p:animEffect>
                                    <p:anim calcmode="lin" valueType="num">
                                      <p:cBhvr>
                                        <p:cTn id="16"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1" dur="26">
                                          <p:stCondLst>
                                            <p:cond delay="650"/>
                                          </p:stCondLst>
                                        </p:cTn>
                                        <p:tgtEl>
                                          <p:spTgt spid="1026"/>
                                        </p:tgtEl>
                                      </p:cBhvr>
                                      <p:to x="100000" y="60000"/>
                                    </p:animScale>
                                    <p:animScale>
                                      <p:cBhvr>
                                        <p:cTn id="22" dur="166" decel="50000">
                                          <p:stCondLst>
                                            <p:cond delay="676"/>
                                          </p:stCondLst>
                                        </p:cTn>
                                        <p:tgtEl>
                                          <p:spTgt spid="1026"/>
                                        </p:tgtEl>
                                      </p:cBhvr>
                                      <p:to x="100000" y="100000"/>
                                    </p:animScale>
                                    <p:animScale>
                                      <p:cBhvr>
                                        <p:cTn id="23" dur="26">
                                          <p:stCondLst>
                                            <p:cond delay="1312"/>
                                          </p:stCondLst>
                                        </p:cTn>
                                        <p:tgtEl>
                                          <p:spTgt spid="1026"/>
                                        </p:tgtEl>
                                      </p:cBhvr>
                                      <p:to x="100000" y="80000"/>
                                    </p:animScale>
                                    <p:animScale>
                                      <p:cBhvr>
                                        <p:cTn id="24" dur="166" decel="50000">
                                          <p:stCondLst>
                                            <p:cond delay="1338"/>
                                          </p:stCondLst>
                                        </p:cTn>
                                        <p:tgtEl>
                                          <p:spTgt spid="1026"/>
                                        </p:tgtEl>
                                      </p:cBhvr>
                                      <p:to x="100000" y="100000"/>
                                    </p:animScale>
                                    <p:animScale>
                                      <p:cBhvr>
                                        <p:cTn id="25" dur="26">
                                          <p:stCondLst>
                                            <p:cond delay="1642"/>
                                          </p:stCondLst>
                                        </p:cTn>
                                        <p:tgtEl>
                                          <p:spTgt spid="1026"/>
                                        </p:tgtEl>
                                      </p:cBhvr>
                                      <p:to x="100000" y="90000"/>
                                    </p:animScale>
                                    <p:animScale>
                                      <p:cBhvr>
                                        <p:cTn id="26" dur="166" decel="50000">
                                          <p:stCondLst>
                                            <p:cond delay="1668"/>
                                          </p:stCondLst>
                                        </p:cTn>
                                        <p:tgtEl>
                                          <p:spTgt spid="1026"/>
                                        </p:tgtEl>
                                      </p:cBhvr>
                                      <p:to x="100000" y="100000"/>
                                    </p:animScale>
                                    <p:animScale>
                                      <p:cBhvr>
                                        <p:cTn id="27" dur="26">
                                          <p:stCondLst>
                                            <p:cond delay="1808"/>
                                          </p:stCondLst>
                                        </p:cTn>
                                        <p:tgtEl>
                                          <p:spTgt spid="1026"/>
                                        </p:tgtEl>
                                      </p:cBhvr>
                                      <p:to x="100000" y="95000"/>
                                    </p:animScale>
                                    <p:animScale>
                                      <p:cBhvr>
                                        <p:cTn id="28" dur="166" decel="50000">
                                          <p:stCondLst>
                                            <p:cond delay="1834"/>
                                          </p:stCondLst>
                                        </p:cTn>
                                        <p:tgtEl>
                                          <p:spTgt spid="1026"/>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1062</TotalTime>
  <Words>2742</Words>
  <Application>Microsoft Office PowerPoint</Application>
  <PresentationFormat>Presentación en pantalla (4:3)</PresentationFormat>
  <Paragraphs>177</Paragraphs>
  <Slides>41</Slides>
  <Notes>1</Notes>
  <HiddenSlides>0</HiddenSlides>
  <MMClips>0</MMClips>
  <ScaleCrop>false</ScaleCrop>
  <HeadingPairs>
    <vt:vector size="4" baseType="variant">
      <vt:variant>
        <vt:lpstr>Tema</vt:lpstr>
      </vt:variant>
      <vt:variant>
        <vt:i4>1</vt:i4>
      </vt:variant>
      <vt:variant>
        <vt:lpstr>Títulos de diapositiva</vt:lpstr>
      </vt:variant>
      <vt:variant>
        <vt:i4>41</vt:i4>
      </vt:variant>
    </vt:vector>
  </HeadingPairs>
  <TitlesOfParts>
    <vt:vector size="42" baseType="lpstr">
      <vt:lpstr>Tema de Office</vt:lpstr>
      <vt:lpstr>LOS DOS CAMINOS</vt:lpstr>
      <vt:lpstr>Presentación de PowerPoint</vt:lpstr>
      <vt:lpstr>Presentación de PowerPoint</vt:lpstr>
      <vt:lpstr>Presentación de PowerPoint</vt:lpstr>
      <vt:lpstr>Presentación de PowerPoint</vt:lpstr>
      <vt:lpstr>Presentación de PowerPoint</vt:lpstr>
      <vt:lpstr>Note que en las tres imágenes del «camino del Señor» no aparece ninguno caminando por él.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Aquí los judíos, al aceptar a Cristo, dejaban la religión Judía, ya no confesaban sus pecados al cordero sino a Cristo, quien había muerto en su lugar. </vt:lpstr>
      <vt:lpstr>Presentación de PowerPoint</vt:lpstr>
      <vt:lpstr>Presentación de PowerPoint</vt:lpstr>
      <vt:lpstr>Presentación de PowerPoint</vt:lpstr>
      <vt:lpstr>Presentación de PowerPoint</vt:lpstr>
      <vt:lpstr>Presentación de PowerPoint</vt:lpstr>
      <vt:lpstr>Presentación de PowerPoint</vt:lpstr>
      <vt:lpstr>Otros aspectos de lo angosto del camino</vt:lpstr>
      <vt:lpstr>El camino angosto implica no cambiarle a lo que dice la Palabra de Dios.</vt:lpstr>
      <vt:lpstr>Presentación de PowerPoint</vt:lpstr>
      <vt:lpstr>Presentación de PowerPoint</vt:lpstr>
      <vt:lpstr>Espacioso es el camino que lleva a la perdición</vt:lpstr>
      <vt:lpstr>Presentación de PowerPoint</vt:lpstr>
      <vt:lpstr>Presentación de PowerPoint</vt:lpstr>
      <vt:lpstr>Presentación de PowerPoint</vt:lpstr>
      <vt:lpstr>  Preguntas sobre Mateo 7:13, 14  </vt:lpstr>
      <vt:lpstr>Presentación de PowerPoint</vt:lpstr>
      <vt:lpstr>Recuerda: Cristo viene, prepárate.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DOS CAMINOS</dc:title>
  <dc:creator>FAMILIA FIERRO CH</dc:creator>
  <cp:lastModifiedBy>FAMILIA FIERRO CH</cp:lastModifiedBy>
  <cp:revision>148</cp:revision>
  <dcterms:created xsi:type="dcterms:W3CDTF">2012-10-24T12:33:37Z</dcterms:created>
  <dcterms:modified xsi:type="dcterms:W3CDTF">2013-05-17T21:48:53Z</dcterms:modified>
</cp:coreProperties>
</file>